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4"/>
  </p:notesMasterIdLst>
  <p:sldIdLst>
    <p:sldId id="257" r:id="rId5"/>
    <p:sldId id="2147047053" r:id="rId6"/>
    <p:sldId id="269" r:id="rId7"/>
    <p:sldId id="271" r:id="rId8"/>
    <p:sldId id="272" r:id="rId9"/>
    <p:sldId id="273" r:id="rId10"/>
    <p:sldId id="275" r:id="rId11"/>
    <p:sldId id="276" r:id="rId12"/>
    <p:sldId id="274" r:id="rId13"/>
    <p:sldId id="277" r:id="rId14"/>
    <p:sldId id="2147047000" r:id="rId15"/>
    <p:sldId id="2147047001" r:id="rId16"/>
    <p:sldId id="284" r:id="rId17"/>
    <p:sldId id="2147047003" r:id="rId18"/>
    <p:sldId id="2146849328" r:id="rId19"/>
    <p:sldId id="2147047004" r:id="rId20"/>
    <p:sldId id="2147047005" r:id="rId21"/>
    <p:sldId id="2147047009" r:id="rId22"/>
    <p:sldId id="2147047011" r:id="rId23"/>
    <p:sldId id="2147047012" r:id="rId24"/>
    <p:sldId id="2147047013" r:id="rId25"/>
    <p:sldId id="2147047065" r:id="rId26"/>
    <p:sldId id="2147047066" r:id="rId27"/>
    <p:sldId id="2147047067" r:id="rId28"/>
    <p:sldId id="2147047068" r:id="rId29"/>
    <p:sldId id="2147047069" r:id="rId30"/>
    <p:sldId id="2147047006" r:id="rId31"/>
    <p:sldId id="2147047007" r:id="rId32"/>
    <p:sldId id="2147047024" r:id="rId33"/>
    <p:sldId id="2147047054" r:id="rId34"/>
    <p:sldId id="2147047055" r:id="rId35"/>
    <p:sldId id="2147047056" r:id="rId36"/>
    <p:sldId id="2147047057" r:id="rId37"/>
    <p:sldId id="2147047058" r:id="rId38"/>
    <p:sldId id="2147047059" r:id="rId39"/>
    <p:sldId id="2147047060" r:id="rId40"/>
    <p:sldId id="2147047031" r:id="rId41"/>
    <p:sldId id="2147047044" r:id="rId42"/>
    <p:sldId id="2147047046" r:id="rId43"/>
    <p:sldId id="256" r:id="rId44"/>
    <p:sldId id="2147047018" r:id="rId45"/>
    <p:sldId id="2147047019" r:id="rId46"/>
    <p:sldId id="2147047020" r:id="rId47"/>
    <p:sldId id="2147047021" r:id="rId48"/>
    <p:sldId id="2147047063" r:id="rId49"/>
    <p:sldId id="2147047061" r:id="rId50"/>
    <p:sldId id="2147047064" r:id="rId51"/>
    <p:sldId id="2147047023" r:id="rId52"/>
    <p:sldId id="260" r:id="rId5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05"/>
    <p:restoredTop sz="96154"/>
  </p:normalViewPr>
  <p:slideViewPr>
    <p:cSldViewPr snapToGrid="0">
      <p:cViewPr varScale="1">
        <p:scale>
          <a:sx n="143" d="100"/>
          <a:sy n="143" d="100"/>
        </p:scale>
        <p:origin x="216" y="408"/>
      </p:cViewPr>
      <p:guideLst>
        <p:guide orient="horz" pos="1620"/>
        <p:guide pos="2880"/>
      </p:guideLst>
    </p:cSldViewPr>
  </p:slideViewPr>
  <p:outlineViewPr>
    <p:cViewPr>
      <p:scale>
        <a:sx n="33" d="100"/>
        <a:sy n="33" d="100"/>
      </p:scale>
      <p:origin x="0" y="-108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12</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21</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27</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G</a:t>
            </a:r>
            <a:r>
              <a:rPr lang="en-US" dirty="0"/>
              <a:t>u</a:t>
            </a:r>
            <a:r>
              <a:rPr lang="en-BR" dirty="0"/>
              <a:t>ia ANS transforma G</a:t>
            </a:r>
            <a:r>
              <a:rPr lang="en-US" dirty="0"/>
              <a:t>u</a:t>
            </a:r>
            <a:r>
              <a:rPr lang="en-BR" dirty="0"/>
              <a:t>ias TISS em XML para FHIR  = caso de uso em baixo de IPS. </a:t>
            </a:r>
            <a:r>
              <a:rPr lang="en-US" dirty="0"/>
              <a:t>O</a:t>
            </a:r>
            <a:r>
              <a:rPr lang="en-BR" dirty="0"/>
              <a:t> Projeto PQDAS será apresentado a seguir no horário das 11h30 em diante.</a:t>
            </a:r>
          </a:p>
          <a:p>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43</a:t>
            </a:fld>
            <a:endParaRPr lang="en-BR"/>
          </a:p>
        </p:txBody>
      </p:sp>
    </p:spTree>
    <p:extLst>
      <p:ext uri="{BB962C8B-B14F-4D97-AF65-F5344CB8AC3E}">
        <p14:creationId xmlns:p14="http://schemas.microsoft.com/office/powerpoint/2010/main" val="2613772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Paula Xavier coordenadora, Robson Coordenadro de P</a:t>
            </a:r>
            <a:r>
              <a:rPr lang="en-US" dirty="0"/>
              <a:t>a</a:t>
            </a:r>
            <a:r>
              <a:rPr lang="en-BR" dirty="0"/>
              <a:t>drões, Eq Téncia – Blanda, Valter, Ligieize, Igor, E</a:t>
            </a:r>
            <a:r>
              <a:rPr lang="en-US" dirty="0"/>
              <a:t>l</a:t>
            </a:r>
            <a:r>
              <a:rPr lang="en-BR" dirty="0"/>
              <a:t>ivan, Viviane</a:t>
            </a:r>
          </a:p>
        </p:txBody>
      </p:sp>
      <p:sp>
        <p:nvSpPr>
          <p:cNvPr id="4" name="Slide Number Placeholder 3"/>
          <p:cNvSpPr>
            <a:spLocks noGrp="1"/>
          </p:cNvSpPr>
          <p:nvPr>
            <p:ph type="sldNum" sz="quarter" idx="5"/>
          </p:nvPr>
        </p:nvSpPr>
        <p:spPr/>
        <p:txBody>
          <a:bodyPr/>
          <a:lstStyle/>
          <a:p>
            <a:fld id="{02636663-6254-A74E-B309-1083EB70F8D9}" type="slidenum">
              <a:rPr lang="en-BR" smtClean="0"/>
              <a:t>48</a:t>
            </a:fld>
            <a:endParaRPr lang="en-BR"/>
          </a:p>
        </p:txBody>
      </p:sp>
    </p:spTree>
    <p:extLst>
      <p:ext uri="{BB962C8B-B14F-4D97-AF65-F5344CB8AC3E}">
        <p14:creationId xmlns:p14="http://schemas.microsoft.com/office/powerpoint/2010/main" val="3239975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18/12/2023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2599632439"/>
              </p:ext>
            </p:extLst>
          </p:nvPr>
        </p:nvGraphicFramePr>
        <p:xfrm>
          <a:off x="1253225" y="1103133"/>
          <a:ext cx="7012233" cy="3281329"/>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85762" y="214312"/>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20044" y="3437921"/>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995281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6131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fontScale="92500" lnSpcReduction="20000"/>
          </a:bodyPr>
          <a:lstStyle/>
          <a:p>
            <a:r>
              <a:rPr lang="en-BR" dirty="0">
                <a:solidFill>
                  <a:srgbClr val="7030A0"/>
                </a:solidFill>
                <a:latin typeface="Varela Round" pitchFamily="2" charset="-79"/>
                <a:cs typeface="Varela Round" pitchFamily="2" charset="-79"/>
              </a:rPr>
              <a:t>Objetivos </a:t>
            </a:r>
          </a:p>
          <a:p>
            <a:r>
              <a:rPr lang="en-BR" dirty="0">
                <a:solidFill>
                  <a:srgbClr val="7030A0"/>
                </a:solidFill>
                <a:latin typeface="Varela Round" pitchFamily="2" charset="-79"/>
                <a:cs typeface="Varela Round" pitchFamily="2" charset="-79"/>
              </a:rPr>
              <a:t>Gestão do Projeto</a:t>
            </a:r>
          </a:p>
          <a:p>
            <a:r>
              <a:rPr lang="en-BR" dirty="0">
                <a:solidFill>
                  <a:srgbClr val="7030A0"/>
                </a:solidFill>
                <a:latin typeface="Varela Round" pitchFamily="2" charset="-79"/>
                <a:cs typeface="Varela Round" pitchFamily="2" charset="-79"/>
              </a:rPr>
              <a:t>OBM</a:t>
            </a:r>
          </a:p>
          <a:p>
            <a:r>
              <a:rPr lang="en-BR" dirty="0">
                <a:solidFill>
                  <a:srgbClr val="7030A0"/>
                </a:solidFill>
                <a:latin typeface="Varela Round" pitchFamily="2" charset="-79"/>
                <a:cs typeface="Varela Round" pitchFamily="2" charset="-79"/>
              </a:rPr>
              <a:t>Fases da Construção do IPS</a:t>
            </a:r>
          </a:p>
          <a:p>
            <a:r>
              <a:rPr lang="en-BR" dirty="0">
                <a:solidFill>
                  <a:srgbClr val="7030A0"/>
                </a:solidFill>
                <a:latin typeface="Varela Round" pitchFamily="2" charset="-79"/>
                <a:cs typeface="Varela Round" pitchFamily="2" charset="-79"/>
              </a:rPr>
              <a:t>Guia de Implementação IPS-B</a:t>
            </a:r>
            <a:r>
              <a:rPr lang="en-US" dirty="0">
                <a:solidFill>
                  <a:srgbClr val="7030A0"/>
                </a:solidFill>
                <a:latin typeface="Varela Round" pitchFamily="2" charset="-79"/>
                <a:cs typeface="Varela Round" pitchFamily="2" charset="-79"/>
              </a:rPr>
              <a:t>r</a:t>
            </a:r>
            <a:r>
              <a:rPr lang="en-BR" dirty="0">
                <a:solidFill>
                  <a:srgbClr val="7030A0"/>
                </a:solidFill>
                <a:latin typeface="Varela Round" pitchFamily="2" charset="-79"/>
                <a:cs typeface="Varela Round" pitchFamily="2" charset="-79"/>
              </a:rPr>
              <a:t>asil</a:t>
            </a:r>
          </a:p>
          <a:p>
            <a:r>
              <a:rPr lang="en-BR" dirty="0">
                <a:solidFill>
                  <a:srgbClr val="7030A0"/>
                </a:solidFill>
                <a:latin typeface="Varela Round" pitchFamily="2" charset="-79"/>
                <a:cs typeface="Varela Round" pitchFamily="2" charset="-79"/>
              </a:rPr>
              <a:t>Arquitetura proposta / casos de uso</a:t>
            </a:r>
          </a:p>
          <a:p>
            <a:r>
              <a:rPr lang="en-BR" dirty="0">
                <a:solidFill>
                  <a:srgbClr val="7030A0"/>
                </a:solidFill>
                <a:latin typeface="Varela Round" pitchFamily="2" charset="-79"/>
                <a:cs typeface="Varela Round" pitchFamily="2" charset="-79"/>
              </a:rPr>
              <a:t>Prova de Conceito - RACSEL Conectatona</a:t>
            </a:r>
          </a:p>
          <a:p>
            <a:r>
              <a:rPr lang="en-BR" dirty="0">
                <a:solidFill>
                  <a:srgbClr val="7030A0"/>
                </a:solidFill>
                <a:latin typeface="Varela Round" pitchFamily="2" charset="-79"/>
                <a:cs typeface="Varela Round" pitchFamily="2" charset="-79"/>
              </a:rPr>
              <a:t>C</a:t>
            </a:r>
            <a:r>
              <a:rPr lang="en-US" dirty="0">
                <a:solidFill>
                  <a:srgbClr val="7030A0"/>
                </a:solidFill>
                <a:latin typeface="Varela Round" pitchFamily="2" charset="-79"/>
                <a:cs typeface="Varela Round" pitchFamily="2" charset="-79"/>
              </a:rPr>
              <a:t>o</a:t>
            </a:r>
            <a:r>
              <a:rPr lang="en-BR" dirty="0">
                <a:solidFill>
                  <a:srgbClr val="7030A0"/>
                </a:solidFill>
                <a:latin typeface="Varela Round" pitchFamily="2" charset="-79"/>
                <a:cs typeface="Varela Round" pitchFamily="2" charset="-79"/>
              </a:rPr>
              <a:t>ntribuições do IPS</a:t>
            </a:r>
          </a:p>
          <a:p>
            <a:r>
              <a:rPr lang="en-BR" dirty="0">
                <a:solidFill>
                  <a:srgbClr val="7030A0"/>
                </a:solidFill>
                <a:latin typeface="Varela Round" pitchFamily="2" charset="-79"/>
                <a:cs typeface="Varela Round" pitchFamily="2" charset="-79"/>
              </a:rPr>
              <a:t>Próximos passos IPS 2024</a:t>
            </a:r>
          </a:p>
          <a:p>
            <a:r>
              <a:rPr lang="en-BR" dirty="0">
                <a:solidFill>
                  <a:srgbClr val="7030A0"/>
                </a:solidFill>
                <a:latin typeface="Varela Round" pitchFamily="2" charset="-79"/>
                <a:cs typeface="Varela Round" pitchFamily="2" charset="-79"/>
              </a:rPr>
              <a:t>Publicações – P</a:t>
            </a:r>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rticipações em Eventos</a:t>
            </a:r>
          </a:p>
          <a:p>
            <a:r>
              <a:rPr lang="en-BR" dirty="0">
                <a:solidFill>
                  <a:srgbClr val="7030A0"/>
                </a:solidFill>
                <a:latin typeface="Varela Round" pitchFamily="2" charset="-79"/>
                <a:cs typeface="Varela Round" pitchFamily="2" charset="-79"/>
              </a:rPr>
              <a:t>Plataforma Mangará</a:t>
            </a:r>
          </a:p>
          <a:p>
            <a:r>
              <a:rPr lang="en-BR" dirty="0">
                <a:solidFill>
                  <a:srgbClr val="7030A0"/>
                </a:solidFill>
                <a:latin typeface="Varela Round" pitchFamily="2" charset="-79"/>
                <a:cs typeface="Varela Round" pitchFamily="2" charset="-79"/>
              </a:rPr>
              <a:t>WHO Smart Guidelines</a:t>
            </a:r>
            <a:endParaRPr lang="en-BR" dirty="0">
              <a:solidFill>
                <a:srgbClr val="7030A0"/>
              </a:solidFill>
              <a:latin typeface="Varela Round" pitchFamily="2" charset="-79"/>
              <a:ea typeface="Verdana" panose="020B0604030504040204" pitchFamily="34" charset="0"/>
              <a:cs typeface="Varela Round" pitchFamily="2" charset="-79"/>
            </a:endParaRPr>
          </a:p>
        </p:txBody>
      </p:sp>
      <p:grpSp>
        <p:nvGrpSpPr>
          <p:cNvPr id="4" name="Google Shape;73;p15">
            <a:extLst>
              <a:ext uri="{FF2B5EF4-FFF2-40B4-BE49-F238E27FC236}">
                <a16:creationId xmlns:a16="http://schemas.microsoft.com/office/drawing/2014/main" id="{5A5CAADF-3A9A-2514-63DB-75219E1464EB}"/>
              </a:ext>
            </a:extLst>
          </p:cNvPr>
          <p:cNvGrpSpPr/>
          <p:nvPr/>
        </p:nvGrpSpPr>
        <p:grpSpPr>
          <a:xfrm>
            <a:off x="0" y="4474098"/>
            <a:ext cx="9144000" cy="708000"/>
            <a:chOff x="0" y="4474098"/>
            <a:chExt cx="9144000" cy="708000"/>
          </a:xfrm>
        </p:grpSpPr>
        <p:sp>
          <p:nvSpPr>
            <p:cNvPr id="5" name="Google Shape;74;p15">
              <a:extLst>
                <a:ext uri="{FF2B5EF4-FFF2-40B4-BE49-F238E27FC236}">
                  <a16:creationId xmlns:a16="http://schemas.microsoft.com/office/drawing/2014/main" id="{6496F062-BA07-FBB9-6A52-CA9087135685}"/>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537C54-E872-BAF8-A69F-AB023EE79745}"/>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4C601F7C-0FB2-BCA3-D516-3CE4D796DDC3}"/>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B6EEC104-199C-D772-2C67-997E4EF5A18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B1ACD4A1-3A40-2A44-BD33-05DCD8D2C0B5}"/>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37CADE8D-68CD-D916-E3D9-58338ACA495A}"/>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F28DA653-A1A8-3F8C-E964-9171480407D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A16331-2B37-F9AC-1A7E-E4876ED18BD9}"/>
              </a:ext>
            </a:extLst>
          </p:cNvPr>
          <p:cNvSpPr>
            <a:spLocks noGrp="1"/>
          </p:cNvSpPr>
          <p:nvPr>
            <p:ph type="title"/>
          </p:nvPr>
        </p:nvSpPr>
        <p:spPr>
          <a:xfrm>
            <a:off x="311700" y="142348"/>
            <a:ext cx="8520600" cy="572700"/>
          </a:xfrm>
        </p:spPr>
        <p:txBody>
          <a:bodyPr>
            <a:normAutofit fontScale="90000"/>
          </a:bodyPr>
          <a:lstStyle/>
          <a:p>
            <a:r>
              <a:rPr lang="en-BR" dirty="0">
                <a:solidFill>
                  <a:srgbClr val="7030A0"/>
                </a:solidFill>
              </a:rPr>
              <a:t>Mapeamento BRImunobiológicos – SNOMED IPS</a:t>
            </a:r>
          </a:p>
        </p:txBody>
      </p:sp>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3964" y="1243139"/>
            <a:ext cx="6046724" cy="3344043"/>
          </a:xfrm>
          <a:prstGeom prst="rect">
            <a:avLst/>
          </a:prstGeom>
          <a:noFill/>
          <a:ln>
            <a:noFill/>
          </a:ln>
        </p:spPr>
      </p:pic>
      <p:sp>
        <p:nvSpPr>
          <p:cNvPr id="6" name="TextBox 5">
            <a:extLst>
              <a:ext uri="{FF2B5EF4-FFF2-40B4-BE49-F238E27FC236}">
                <a16:creationId xmlns:a16="http://schemas.microsoft.com/office/drawing/2014/main" id="{15F32746-9C8A-EA47-8FB8-9F34F26592A0}"/>
              </a:ext>
            </a:extLst>
          </p:cNvPr>
          <p:cNvSpPr txBox="1"/>
          <p:nvPr/>
        </p:nvSpPr>
        <p:spPr>
          <a:xfrm>
            <a:off x="1500352" y="795524"/>
            <a:ext cx="6761787" cy="584775"/>
          </a:xfrm>
          <a:prstGeom prst="rect">
            <a:avLst/>
          </a:prstGeom>
          <a:noFill/>
        </p:spPr>
        <p:txBody>
          <a:bodyPr wrap="none" rtlCol="0">
            <a:spAutoFit/>
          </a:bodyPr>
          <a:lstStyle/>
          <a:p>
            <a:r>
              <a:rPr lang="pt-BR" sz="1800" kern="100" dirty="0">
                <a:solidFill>
                  <a:srgbClr val="7030A0"/>
                </a:solidFill>
                <a:effectLst/>
                <a:latin typeface="Varela Round" pitchFamily="2" charset="-79"/>
                <a:ea typeface="Calibri" panose="020F0502020204030204" pitchFamily="34" charset="0"/>
                <a:cs typeface="Varela Round" pitchFamily="2" charset="-79"/>
              </a:rPr>
              <a:t>Tabela 1. Códigos que não estão presentes na SNOMED CT.</a:t>
            </a:r>
            <a:endParaRPr lang="en-BR" sz="1800" kern="100" dirty="0">
              <a:solidFill>
                <a:srgbClr val="7030A0"/>
              </a:solidFill>
              <a:effectLst/>
              <a:latin typeface="Varela Round" pitchFamily="2" charset="-79"/>
              <a:ea typeface="Calibri" panose="020F0502020204030204" pitchFamily="34" charset="0"/>
              <a:cs typeface="Varela Round" pitchFamily="2" charset="-79"/>
            </a:endParaRPr>
          </a:p>
          <a:p>
            <a:endParaRPr lang="en-BR" dirty="0"/>
          </a:p>
        </p:txBody>
      </p:sp>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67872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E948519-2CD8-CA6E-B32B-81545DF95623}"/>
              </a:ext>
            </a:extLst>
          </p:cNvPr>
          <p:cNvSpPr>
            <a:spLocks noGrp="1"/>
          </p:cNvSpPr>
          <p:nvPr>
            <p:ph type="title"/>
          </p:nvPr>
        </p:nvSpPr>
        <p:spPr>
          <a:xfrm>
            <a:off x="222460" y="94648"/>
            <a:ext cx="8520600" cy="572700"/>
          </a:xfrm>
        </p:spPr>
        <p:txBody>
          <a:bodyPr>
            <a:normAutofit fontScale="90000"/>
          </a:bodyPr>
          <a:lstStyle/>
          <a:p>
            <a:r>
              <a:rPr lang="en-BR" dirty="0">
                <a:solidFill>
                  <a:srgbClr val="7030A0"/>
                </a:solidFill>
              </a:rPr>
              <a:t>Mapeamento BRImunobiológicos – SNOMED IPS</a:t>
            </a:r>
          </a:p>
        </p:txBody>
      </p:sp>
      <p:sp>
        <p:nvSpPr>
          <p:cNvPr id="4" name="TextBox 3">
            <a:extLst>
              <a:ext uri="{FF2B5EF4-FFF2-40B4-BE49-F238E27FC236}">
                <a16:creationId xmlns:a16="http://schemas.microsoft.com/office/drawing/2014/main" id="{F4A38874-3943-9DD4-1571-BE4CC7D4E07D}"/>
              </a:ext>
            </a:extLst>
          </p:cNvPr>
          <p:cNvSpPr txBox="1"/>
          <p:nvPr/>
        </p:nvSpPr>
        <p:spPr>
          <a:xfrm>
            <a:off x="222460" y="581890"/>
            <a:ext cx="8024232" cy="584775"/>
          </a:xfrm>
          <a:prstGeom prst="rect">
            <a:avLst/>
          </a:prstGeom>
          <a:noFill/>
        </p:spPr>
        <p:txBody>
          <a:bodyPr wrap="square" rtlCol="0">
            <a:spAutoFit/>
          </a:bodyPr>
          <a:lstStyle/>
          <a:p>
            <a:pPr algn="ctr"/>
            <a:r>
              <a:rPr lang="pt-BR" sz="1600" dirty="0">
                <a:solidFill>
                  <a:srgbClr val="7030A0"/>
                </a:solidFill>
                <a:latin typeface="Varela Round" pitchFamily="2" charset="-79"/>
                <a:ea typeface="Calibri" panose="020F0502020204030204" pitchFamily="34" charset="0"/>
                <a:cs typeface="Varela Round" pitchFamily="2" charset="-79"/>
              </a:rPr>
              <a:t>Tabela 2. </a:t>
            </a:r>
            <a:r>
              <a:rPr lang="pt-BR" sz="1600"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r>
              <a:rPr lang="en-BR" sz="1200" dirty="0">
                <a:solidFill>
                  <a:srgbClr val="7030A0"/>
                </a:solidFill>
                <a:effectLst/>
                <a:latin typeface="Varela Round" pitchFamily="2" charset="-79"/>
                <a:cs typeface="Varela Round" pitchFamily="2" charset="-79"/>
              </a:rPr>
              <a:t> </a:t>
            </a:r>
            <a:endParaRPr lang="en-BR" sz="1200" dirty="0">
              <a:solidFill>
                <a:srgbClr val="7030A0"/>
              </a:solidFill>
              <a:latin typeface="Varela Round" pitchFamily="2" charset="-79"/>
              <a:cs typeface="Varela Round" pitchFamily="2" charset="-79"/>
            </a:endParaRPr>
          </a:p>
        </p:txBody>
      </p:sp>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72689333"/>
              </p:ext>
            </p:extLst>
          </p:nvPr>
        </p:nvGraphicFramePr>
        <p:xfrm>
          <a:off x="435836" y="1154589"/>
          <a:ext cx="8307223" cy="3922890"/>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1298391">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a:effectLst/>
                        </a:rPr>
                        <a:t>19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Tree>
    <p:extLst>
      <p:ext uri="{BB962C8B-B14F-4D97-AF65-F5344CB8AC3E}">
        <p14:creationId xmlns:p14="http://schemas.microsoft.com/office/powerpoint/2010/main" val="84170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0324-4642-6B7A-C498-12CC4906249B}"/>
              </a:ext>
            </a:extLst>
          </p:cNvPr>
          <p:cNvSpPr>
            <a:spLocks noGrp="1"/>
          </p:cNvSpPr>
          <p:nvPr>
            <p:ph type="title"/>
          </p:nvPr>
        </p:nvSpPr>
        <p:spPr>
          <a:xfrm>
            <a:off x="204461" y="105156"/>
            <a:ext cx="8520600" cy="572700"/>
          </a:xfrm>
        </p:spPr>
        <p:txBody>
          <a:bodyPr>
            <a:normAutofit fontScale="90000"/>
          </a:bodyPr>
          <a:lstStyle/>
          <a:p>
            <a:r>
              <a:rPr lang="en-BR" dirty="0">
                <a:solidFill>
                  <a:srgbClr val="7030A0"/>
                </a:solidFill>
              </a:rPr>
              <a:t>Mapeamento BRImunobiológicos – SNOMED IPS</a:t>
            </a:r>
            <a:br>
              <a:rPr lang="en-BR" dirty="0"/>
            </a:br>
            <a:endParaRPr lang="en-BR" dirty="0"/>
          </a:p>
        </p:txBody>
      </p:sp>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85819"/>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7" name="TextBox 6">
            <a:extLst>
              <a:ext uri="{FF2B5EF4-FFF2-40B4-BE49-F238E27FC236}">
                <a16:creationId xmlns:a16="http://schemas.microsoft.com/office/drawing/2014/main" id="{FFD5DBD1-84FC-5043-9543-63BE5E09C5E6}"/>
              </a:ext>
            </a:extLst>
          </p:cNvPr>
          <p:cNvSpPr txBox="1"/>
          <p:nvPr/>
        </p:nvSpPr>
        <p:spPr>
          <a:xfrm>
            <a:off x="311150" y="545859"/>
            <a:ext cx="7415530" cy="523220"/>
          </a:xfrm>
          <a:prstGeom prst="rect">
            <a:avLst/>
          </a:prstGeom>
          <a:noFill/>
        </p:spPr>
        <p:txBody>
          <a:bodyPr wrap="square">
            <a:spAutoFit/>
          </a:bodyPr>
          <a:lstStyle/>
          <a:p>
            <a:pPr algn="ctr"/>
            <a:r>
              <a:rPr lang="pt-BR" sz="1400" dirty="0">
                <a:solidFill>
                  <a:srgbClr val="7030A0"/>
                </a:solidFill>
                <a:latin typeface="Varela Round" pitchFamily="2" charset="-79"/>
                <a:ea typeface="Calibri" panose="020F0502020204030204" pitchFamily="34" charset="0"/>
                <a:cs typeface="Varela Round" pitchFamily="2" charset="-79"/>
              </a:rPr>
              <a:t>Tabela 2. </a:t>
            </a:r>
            <a:r>
              <a:rPr lang="pt-BR" sz="1400"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r>
              <a:rPr lang="en-BR" sz="1100" dirty="0">
                <a:solidFill>
                  <a:srgbClr val="7030A0"/>
                </a:solidFill>
                <a:effectLst/>
                <a:latin typeface="Varela Round" pitchFamily="2" charset="-79"/>
                <a:cs typeface="Varela Round" pitchFamily="2" charset="-79"/>
              </a:rPr>
              <a:t> </a:t>
            </a:r>
            <a:endParaRPr lang="en-BR" sz="1100" dirty="0">
              <a:solidFill>
                <a:srgbClr val="7030A0"/>
              </a:solidFill>
              <a:latin typeface="Varela Round" pitchFamily="2" charset="-79"/>
              <a:cs typeface="Varela Round" pitchFamily="2" charset="-79"/>
            </a:endParaRPr>
          </a:p>
        </p:txBody>
      </p:sp>
    </p:spTree>
    <p:extLst>
      <p:ext uri="{BB962C8B-B14F-4D97-AF65-F5344CB8AC3E}">
        <p14:creationId xmlns:p14="http://schemas.microsoft.com/office/powerpoint/2010/main" val="122932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2128-3329-A7E1-B10F-34607FF55457}"/>
              </a:ext>
            </a:extLst>
          </p:cNvPr>
          <p:cNvSpPr>
            <a:spLocks noGrp="1"/>
          </p:cNvSpPr>
          <p:nvPr>
            <p:ph type="title"/>
          </p:nvPr>
        </p:nvSpPr>
        <p:spPr>
          <a:xfrm>
            <a:off x="421428" y="1505729"/>
            <a:ext cx="8520600" cy="572700"/>
          </a:xfrm>
        </p:spPr>
        <p:txBody>
          <a:bodyPr>
            <a:normAutofit fontScale="90000"/>
          </a:bodyPr>
          <a:lstStyle/>
          <a:p>
            <a:r>
              <a:rPr lang="en-BR" dirty="0">
                <a:solidFill>
                  <a:srgbClr val="7030A0"/>
                </a:solidFill>
              </a:rPr>
              <a:t>Inserção dos códigos brasileiros de Imunobiológicos no elecon SNOMED e SNOMED-IPS está confirmado para a versão de 2024 do IPS/GPS via HL7</a:t>
            </a:r>
          </a:p>
        </p:txBody>
      </p:sp>
    </p:spTree>
    <p:extLst>
      <p:ext uri="{BB962C8B-B14F-4D97-AF65-F5344CB8AC3E}">
        <p14:creationId xmlns:p14="http://schemas.microsoft.com/office/powerpoint/2010/main" val="3906925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8137477" y="1821976"/>
            <a:ext cx="767687" cy="399197"/>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8069873" y="2987479"/>
            <a:ext cx="767687" cy="399197"/>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Tree>
    <p:extLst>
      <p:ext uri="{BB962C8B-B14F-4D97-AF65-F5344CB8AC3E}">
        <p14:creationId xmlns:p14="http://schemas.microsoft.com/office/powerpoint/2010/main" val="2929511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526473" y="1530050"/>
            <a:ext cx="8215746" cy="1621859"/>
          </a:xfrm>
          <a:prstGeom prst="rect">
            <a:avLst/>
          </a:prstGeom>
        </p:spPr>
        <p:txBody>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pt-BR" sz="3600" b="1">
                <a:solidFill>
                  <a:schemeClr val="bg1"/>
                </a:solidFill>
              </a:rPr>
              <a:t>Atualização da Base de Dados da Ontologia Brasileira de Medicamentos (OBM)</a:t>
            </a:r>
            <a:endParaRPr lang="en-US" sz="3600" b="1" dirty="0">
              <a:solidFill>
                <a:schemeClr val="bg1"/>
              </a:solidFill>
              <a:latin typeface="Verdana" charset="0"/>
              <a:ea typeface="Verdana" charset="0"/>
              <a:cs typeface="Verdana" charset="0"/>
            </a:endParaRPr>
          </a:p>
        </p:txBody>
      </p:sp>
      <p:sp>
        <p:nvSpPr>
          <p:cNvPr id="3" name="Title 2">
            <a:extLst>
              <a:ext uri="{FF2B5EF4-FFF2-40B4-BE49-F238E27FC236}">
                <a16:creationId xmlns:a16="http://schemas.microsoft.com/office/drawing/2014/main" id="{54CDA859-26D5-A0A6-0569-FE4494198F69}"/>
              </a:ext>
            </a:extLst>
          </p:cNvPr>
          <p:cNvSpPr>
            <a:spLocks noGrp="1"/>
          </p:cNvSpPr>
          <p:nvPr>
            <p:ph type="title"/>
          </p:nvPr>
        </p:nvSpPr>
        <p:spPr/>
        <p:txBody>
          <a:bodyPr>
            <a:normAutofit/>
          </a:bodyPr>
          <a:lstStyle/>
          <a:p>
            <a:r>
              <a:rPr lang="en-BR" sz="4000" dirty="0">
                <a:solidFill>
                  <a:srgbClr val="7030A0"/>
                </a:solidFill>
                <a:latin typeface="Varela Round" pitchFamily="2" charset="-79"/>
                <a:cs typeface="Varela Round" pitchFamily="2" charset="-79"/>
              </a:rPr>
              <a:t>Atualização OBM</a:t>
            </a:r>
          </a:p>
        </p:txBody>
      </p:sp>
      <p:grpSp>
        <p:nvGrpSpPr>
          <p:cNvPr id="6" name="Google Shape;73;p15">
            <a:extLst>
              <a:ext uri="{FF2B5EF4-FFF2-40B4-BE49-F238E27FC236}">
                <a16:creationId xmlns:a16="http://schemas.microsoft.com/office/drawing/2014/main" id="{9359ECF5-4377-2654-A1EC-C7902E348622}"/>
              </a:ext>
            </a:extLst>
          </p:cNvPr>
          <p:cNvGrpSpPr/>
          <p:nvPr/>
        </p:nvGrpSpPr>
        <p:grpSpPr>
          <a:xfrm>
            <a:off x="0" y="4474098"/>
            <a:ext cx="9144000" cy="708000"/>
            <a:chOff x="0" y="4474098"/>
            <a:chExt cx="9144000" cy="708000"/>
          </a:xfrm>
        </p:grpSpPr>
        <p:sp>
          <p:nvSpPr>
            <p:cNvPr id="7" name="Google Shape;74;p15">
              <a:extLst>
                <a:ext uri="{FF2B5EF4-FFF2-40B4-BE49-F238E27FC236}">
                  <a16:creationId xmlns:a16="http://schemas.microsoft.com/office/drawing/2014/main" id="{CF141DCA-1C3B-9DD9-164D-432D1E0F94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60119562-5DFA-58CE-AF5B-A4A0BD5AF3A2}"/>
                </a:ext>
              </a:extLst>
            </p:cNvPr>
            <p:cNvGrpSpPr/>
            <p:nvPr/>
          </p:nvGrpSpPr>
          <p:grpSpPr>
            <a:xfrm>
              <a:off x="5592275" y="4645600"/>
              <a:ext cx="1216631" cy="485275"/>
              <a:chOff x="7676800" y="4493200"/>
              <a:chExt cx="1216631" cy="485275"/>
            </a:xfrm>
          </p:grpSpPr>
          <p:sp>
            <p:nvSpPr>
              <p:cNvPr id="11" name="Google Shape;76;p15">
                <a:extLst>
                  <a:ext uri="{FF2B5EF4-FFF2-40B4-BE49-F238E27FC236}">
                    <a16:creationId xmlns:a16="http://schemas.microsoft.com/office/drawing/2014/main" id="{C00B480B-1E24-6803-0EE5-68C28156B42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1E8F7966-4A27-375D-F028-6F72999DCF5A}"/>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5EF74470-5FF7-0145-2389-1880305EA48D}"/>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9" name="Google Shape;79;p15">
              <a:extLst>
                <a:ext uri="{FF2B5EF4-FFF2-40B4-BE49-F238E27FC236}">
                  <a16:creationId xmlns:a16="http://schemas.microsoft.com/office/drawing/2014/main" id="{D08BC36A-28C6-661D-D50A-9E7A9216657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0F9118CD-5D79-2134-9C92-2011D022FED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3280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C420-5D7B-61D9-8535-241C28ABBCD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Conclusão Conectatona</a:t>
            </a: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p:txBody>
          <a:bodyPr>
            <a:normAutofit/>
          </a:bodyPr>
          <a:lstStyle/>
          <a:p>
            <a:pPr>
              <a:lnSpc>
                <a:spcPct val="100000"/>
              </a:lnSpc>
            </a:pPr>
            <a:r>
              <a:rPr lang="en-US" dirty="0">
                <a:solidFill>
                  <a:srgbClr val="7030A0"/>
                </a:solidFill>
                <a:latin typeface="Varela Round" pitchFamily="2" charset="-79"/>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nSpc>
                <a:spcPct val="100000"/>
              </a:lnSpc>
            </a:pPr>
            <a:r>
              <a:rPr lang="en-US" dirty="0">
                <a:solidFill>
                  <a:srgbClr val="7030A0"/>
                </a:solidFill>
                <a:latin typeface="Varela Round" pitchFamily="2" charset="-79"/>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endParaRPr lang="en-BR" dirty="0"/>
          </a:p>
        </p:txBody>
      </p:sp>
    </p:spTree>
    <p:extLst>
      <p:ext uri="{BB962C8B-B14F-4D97-AF65-F5344CB8AC3E}">
        <p14:creationId xmlns:p14="http://schemas.microsoft.com/office/powerpoint/2010/main" val="2233168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C5B-6059-4DF5-FC1F-384AF6D8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821EAA0-D2F5-82BF-8B5E-F9C7B4034A4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9D71AD5-1DCD-42FA-75F2-6A2F8A40F1A9}"/>
              </a:ext>
            </a:extLst>
          </p:cNvPr>
          <p:cNvPicPr>
            <a:picLocks noChangeAspect="1"/>
          </p:cNvPicPr>
          <p:nvPr/>
        </p:nvPicPr>
        <p:blipFill>
          <a:blip r:embed="rId2"/>
          <a:stretch>
            <a:fillRect/>
          </a:stretch>
        </p:blipFill>
        <p:spPr>
          <a:xfrm>
            <a:off x="146957" y="587562"/>
            <a:ext cx="5829300" cy="3968377"/>
          </a:xfrm>
          <a:prstGeom prst="rect">
            <a:avLst/>
          </a:prstGeom>
        </p:spPr>
      </p:pic>
      <p:sp>
        <p:nvSpPr>
          <p:cNvPr id="5" name="TextBox 4">
            <a:extLst>
              <a:ext uri="{FF2B5EF4-FFF2-40B4-BE49-F238E27FC236}">
                <a16:creationId xmlns:a16="http://schemas.microsoft.com/office/drawing/2014/main" id="{D88568A6-DB5F-228E-A818-E1F750D7625D}"/>
              </a:ext>
            </a:extLst>
          </p:cNvPr>
          <p:cNvSpPr txBox="1"/>
          <p:nvPr/>
        </p:nvSpPr>
        <p:spPr>
          <a:xfrm>
            <a:off x="6049735" y="774416"/>
            <a:ext cx="2392136" cy="1384995"/>
          </a:xfrm>
          <a:prstGeom prst="rect">
            <a:avLst/>
          </a:prstGeom>
          <a:noFill/>
        </p:spPr>
        <p:txBody>
          <a:bodyPr wrap="square" rtlCol="0">
            <a:spAutoFit/>
          </a:bodyPr>
          <a:lstStyle/>
          <a:p>
            <a:r>
              <a:rPr lang="en-BR" sz="1050" dirty="0"/>
              <a:t>Brasil participou de dois tracks:</a:t>
            </a:r>
          </a:p>
          <a:p>
            <a:r>
              <a:rPr lang="en-BR" sz="1050" dirty="0"/>
              <a:t>1 – IPS</a:t>
            </a:r>
          </a:p>
          <a:p>
            <a:r>
              <a:rPr lang="en-BR" sz="1050" dirty="0"/>
              <a:t>2 -  Certificado de Vacina DDCC (WHO)</a:t>
            </a:r>
          </a:p>
          <a:p>
            <a:endParaRPr lang="en-BR" sz="1050" dirty="0"/>
          </a:p>
          <a:p>
            <a:r>
              <a:rPr lang="en-US" sz="1050" dirty="0"/>
              <a:t>R</a:t>
            </a:r>
            <a:r>
              <a:rPr lang="en-BR" sz="1050" dirty="0"/>
              <a:t>ecebeu prêmio destaque pela participação nestes dois tracks</a:t>
            </a:r>
          </a:p>
          <a:p>
            <a:endParaRPr lang="en-BR" sz="1050" dirty="0"/>
          </a:p>
        </p:txBody>
      </p:sp>
    </p:spTree>
    <p:extLst>
      <p:ext uri="{BB962C8B-B14F-4D97-AF65-F5344CB8AC3E}">
        <p14:creationId xmlns:p14="http://schemas.microsoft.com/office/powerpoint/2010/main" val="3070932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9534-7A88-CBF7-697F-1FBE1B97DC63}"/>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8057FD6-C280-8C95-B76C-4A577171760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08A1728C-2F2E-8B93-CB05-645BDF707EBA}"/>
              </a:ext>
            </a:extLst>
          </p:cNvPr>
          <p:cNvPicPr>
            <a:picLocks noChangeAspect="1"/>
          </p:cNvPicPr>
          <p:nvPr/>
        </p:nvPicPr>
        <p:blipFill>
          <a:blip r:embed="rId2"/>
          <a:stretch>
            <a:fillRect/>
          </a:stretch>
        </p:blipFill>
        <p:spPr>
          <a:xfrm>
            <a:off x="1451801" y="445025"/>
            <a:ext cx="5829300" cy="3865746"/>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spTree>
    <p:extLst>
      <p:ext uri="{BB962C8B-B14F-4D97-AF65-F5344CB8AC3E}">
        <p14:creationId xmlns:p14="http://schemas.microsoft.com/office/powerpoint/2010/main" val="12404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86BF8C-35F2-CD97-337D-3BAB29E1354E}"/>
              </a:ext>
            </a:extLst>
          </p:cNvPr>
          <p:cNvPicPr>
            <a:picLocks noChangeAspect="1"/>
          </p:cNvPicPr>
          <p:nvPr/>
        </p:nvPicPr>
        <p:blipFill>
          <a:blip r:embed="rId2"/>
          <a:stretch>
            <a:fillRect/>
          </a:stretch>
        </p:blipFill>
        <p:spPr>
          <a:xfrm>
            <a:off x="232475" y="631167"/>
            <a:ext cx="8499755" cy="4401119"/>
          </a:xfrm>
          <a:prstGeom prst="rect">
            <a:avLst/>
          </a:prstGeom>
        </p:spPr>
      </p:pic>
      <p:sp>
        <p:nvSpPr>
          <p:cNvPr id="10" name="TextBox 9">
            <a:extLst>
              <a:ext uri="{FF2B5EF4-FFF2-40B4-BE49-F238E27FC236}">
                <a16:creationId xmlns:a16="http://schemas.microsoft.com/office/drawing/2014/main" id="{D54D2328-F427-5960-7264-69FD9C616CBD}"/>
              </a:ext>
            </a:extLst>
          </p:cNvPr>
          <p:cNvSpPr txBox="1"/>
          <p:nvPr/>
        </p:nvSpPr>
        <p:spPr>
          <a:xfrm>
            <a:off x="519953" y="188259"/>
            <a:ext cx="4458272" cy="369332"/>
          </a:xfrm>
          <a:prstGeom prst="rect">
            <a:avLst/>
          </a:prstGeom>
          <a:noFill/>
        </p:spPr>
        <p:txBody>
          <a:bodyPr wrap="none" rtlCol="0">
            <a:spAutoFit/>
          </a:bodyPr>
          <a:lstStyle/>
          <a:p>
            <a:r>
              <a:rPr lang="en-BR" sz="1800" dirty="0">
                <a:solidFill>
                  <a:srgbClr val="7030A0"/>
                </a:solidFill>
                <a:latin typeface="Varela Round" pitchFamily="2" charset="-79"/>
                <a:cs typeface="Varela Round" pitchFamily="2" charset="-79"/>
              </a:rPr>
              <a:t>Execução Financeira Projeto IPS Brasil </a:t>
            </a:r>
          </a:p>
        </p:txBody>
      </p:sp>
    </p:spTree>
    <p:extLst>
      <p:ext uri="{BB962C8B-B14F-4D97-AF65-F5344CB8AC3E}">
        <p14:creationId xmlns:p14="http://schemas.microsoft.com/office/powerpoint/2010/main" val="3976611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a:xfrm>
            <a:off x="311700" y="288275"/>
            <a:ext cx="8520600" cy="572700"/>
          </a:xfrm>
        </p:spPr>
        <p:txBody>
          <a:bodyPr>
            <a:normAutofit fontScale="90000"/>
          </a:bodyPr>
          <a:lstStyle/>
          <a:p>
            <a:pPr algn="ctr"/>
            <a:r>
              <a:rPr lang="en-BR" dirty="0">
                <a:solidFill>
                  <a:srgbClr val="7030A0"/>
                </a:solidFill>
              </a:rPr>
              <a:t>Contribuições</a:t>
            </a:r>
            <a:r>
              <a:rPr lang="en-BR" dirty="0"/>
              <a:t> </a:t>
            </a:r>
            <a:r>
              <a:rPr lang="en-BR" dirty="0">
                <a:solidFill>
                  <a:srgbClr val="7030A0"/>
                </a:solidFill>
              </a:rPr>
              <a:t>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type="body" idx="1"/>
          </p:nvPr>
        </p:nvSpPr>
        <p:spPr/>
        <p:txBody>
          <a:bodyPr>
            <a:normAutofit/>
          </a:bodyPr>
          <a:lstStyle/>
          <a:p>
            <a:r>
              <a:rPr lang="en-BR" dirty="0">
                <a:solidFill>
                  <a:srgbClr val="7030A0"/>
                </a:solidFill>
                <a:latin typeface="Varela Round" pitchFamily="2" charset="-79"/>
                <a:cs typeface="Varela Round" pitchFamily="2" charset="-79"/>
              </a:rPr>
              <a:t>Estruturação</a:t>
            </a:r>
            <a:r>
              <a:rPr lang="pt-BR" dirty="0">
                <a:solidFill>
                  <a:srgbClr val="7030A0"/>
                </a:solidFill>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de um Repositório Semântico de Saúde Digital para o Brasil compatível com o padrão CTS – Common Terminology Services (HL7)</a:t>
            </a:r>
          </a:p>
          <a:p>
            <a:pPr lvl="1"/>
            <a:r>
              <a:rPr lang="en-US" dirty="0">
                <a:solidFill>
                  <a:srgbClr val="7030A0"/>
                </a:solidFill>
                <a:latin typeface="Varela Round" pitchFamily="2" charset="-79"/>
                <a:cs typeface="Varela Round" pitchFamily="2" charset="-79"/>
              </a:rPr>
              <a:t>R</a:t>
            </a:r>
            <a:r>
              <a:rPr lang="en-BR" dirty="0">
                <a:solidFill>
                  <a:srgbClr val="7030A0"/>
                </a:solidFill>
                <a:latin typeface="Varela Round" pitchFamily="2" charset="-79"/>
                <a:cs typeface="Varela Round" pitchFamily="2" charset="-79"/>
              </a:rPr>
              <a:t>epositório com todas as terminologias utilizadas no IPS nacionais e internacionais (pode e deve ser estendido para todas as terminologias do SUS)</a:t>
            </a:r>
          </a:p>
          <a:p>
            <a:pPr lvl="1"/>
            <a:r>
              <a:rPr lang="en-BR" b="1" dirty="0">
                <a:solidFill>
                  <a:srgbClr val="7030A0"/>
                </a:solidFill>
                <a:latin typeface="Varela Round" pitchFamily="2" charset="-79"/>
                <a:cs typeface="Varela Round" pitchFamily="2" charset="-79"/>
              </a:rPr>
              <a:t>Integrado com repositório </a:t>
            </a:r>
            <a:r>
              <a:rPr lang="pt-BR" b="1" dirty="0">
                <a:solidFill>
                  <a:srgbClr val="7030A0"/>
                </a:solidFill>
                <a:latin typeface="Varela Round" pitchFamily="2" charset="-79"/>
                <a:cs typeface="Varela Round" pitchFamily="2" charset="-79"/>
              </a:rPr>
              <a:t>clínico</a:t>
            </a:r>
            <a:r>
              <a:rPr lang="en-BR" b="1" dirty="0">
                <a:solidFill>
                  <a:srgbClr val="7030A0"/>
                </a:solidFill>
                <a:latin typeface="Varela Round" pitchFamily="2" charset="-79"/>
                <a:cs typeface="Varela Round" pitchFamily="2" charset="-79"/>
              </a:rPr>
              <a:t> </a:t>
            </a:r>
            <a:r>
              <a:rPr lang="pt-BR" b="1" dirty="0">
                <a:solidFill>
                  <a:srgbClr val="7030A0"/>
                </a:solidFill>
                <a:latin typeface="Varela Round" pitchFamily="2" charset="-79"/>
                <a:cs typeface="Varela Round" pitchFamily="2" charset="-79"/>
              </a:rPr>
              <a:t>em FHIR e seus </a:t>
            </a:r>
            <a:r>
              <a:rPr lang="en-BR" b="1" dirty="0">
                <a:solidFill>
                  <a:srgbClr val="7030A0"/>
                </a:solidFill>
                <a:latin typeface="Varela Round" pitchFamily="2" charset="-79"/>
                <a:cs typeface="Varela Round" pitchFamily="2" charset="-79"/>
              </a:rPr>
              <a:t>CodeSystems (Dicionários), ValueSets (</a:t>
            </a:r>
            <a:r>
              <a:rPr lang="pt-BR" b="1" dirty="0">
                <a:solidFill>
                  <a:srgbClr val="7030A0"/>
                </a:solidFill>
                <a:latin typeface="Varela Round" pitchFamily="2" charset="-79"/>
                <a:cs typeface="Varela Round" pitchFamily="2" charset="-79"/>
              </a:rPr>
              <a:t>Vocabulários</a:t>
            </a:r>
            <a:r>
              <a:rPr lang="en-BR" b="1" dirty="0">
                <a:solidFill>
                  <a:srgbClr val="7030A0"/>
                </a:solidFill>
                <a:latin typeface="Varela Round" pitchFamily="2" charset="-79"/>
                <a:cs typeface="Varela Round" pitchFamily="2" charset="-79"/>
              </a:rPr>
              <a:t>), ConceptMaps (Mapeamentos terminológicos c</a:t>
            </a:r>
            <a:r>
              <a:rPr lang="pt-BR" b="1" dirty="0">
                <a:solidFill>
                  <a:srgbClr val="7030A0"/>
                </a:solidFill>
                <a:latin typeface="Varela Round" pitchFamily="2" charset="-79"/>
                <a:cs typeface="Varela Round" pitchFamily="2" charset="-79"/>
              </a:rPr>
              <a:t>onforme</a:t>
            </a:r>
            <a:r>
              <a:rPr lang="en-BR" b="1" dirty="0">
                <a:solidFill>
                  <a:srgbClr val="7030A0"/>
                </a:solidFill>
                <a:latin typeface="Varela Round" pitchFamily="2" charset="-79"/>
                <a:cs typeface="Varela Round" pitchFamily="2" charset="-79"/>
              </a:rPr>
              <a:t> ISO</a:t>
            </a:r>
            <a:r>
              <a:rPr lang="pt-BR" b="1" dirty="0">
                <a:solidFill>
                  <a:srgbClr val="7030A0"/>
                </a:solidFill>
                <a:latin typeface="Varela Round" pitchFamily="2" charset="-79"/>
                <a:cs typeface="Varela Round" pitchFamily="2" charset="-79"/>
              </a:rPr>
              <a:t>/T</a:t>
            </a:r>
            <a:r>
              <a:rPr lang="en-BR" b="1" dirty="0">
                <a:solidFill>
                  <a:srgbClr val="7030A0"/>
                </a:solidFill>
                <a:latin typeface="Varela Round" pitchFamily="2" charset="-79"/>
                <a:cs typeface="Varela Round" pitchFamily="2" charset="-79"/>
              </a:rPr>
              <a:t>S 12300</a:t>
            </a:r>
            <a:r>
              <a:rPr lang="pt-BR" b="1" dirty="0">
                <a:solidFill>
                  <a:srgbClr val="7030A0"/>
                </a:solidFill>
                <a:latin typeface="Varela Round" pitchFamily="2" charset="-79"/>
                <a:cs typeface="Varela Round" pitchFamily="2" charset="-79"/>
              </a:rPr>
              <a:t>)</a:t>
            </a:r>
            <a:endParaRPr lang="en-BR" b="1" dirty="0">
              <a:solidFill>
                <a:srgbClr val="7030A0"/>
              </a:solidFill>
              <a:latin typeface="Varela Round" pitchFamily="2" charset="-79"/>
              <a:cs typeface="Varela Round" pitchFamily="2" charset="-79"/>
            </a:endParaRPr>
          </a:p>
          <a:p>
            <a:pPr lvl="1"/>
            <a:r>
              <a:rPr lang="en-BR" dirty="0">
                <a:solidFill>
                  <a:srgbClr val="7030A0"/>
                </a:solidFill>
                <a:latin typeface="Varela Round" pitchFamily="2" charset="-79"/>
                <a:cs typeface="Varela Round" pitchFamily="2" charset="-79"/>
              </a:rPr>
              <a:t>Disponibilização de APIs para consulta de termos (look</a:t>
            </a:r>
            <a:r>
              <a:rPr lang="pt-BR" dirty="0">
                <a:solidFill>
                  <a:srgbClr val="7030A0"/>
                </a:solidFill>
                <a:latin typeface="Varela Round" pitchFamily="2" charset="-79"/>
                <a:cs typeface="Varela Round" pitchFamily="2" charset="-79"/>
              </a:rPr>
              <a:t>u</a:t>
            </a:r>
            <a:r>
              <a:rPr lang="en-BR" dirty="0">
                <a:solidFill>
                  <a:srgbClr val="7030A0"/>
                </a:solidFill>
                <a:latin typeface="Varela Round" pitchFamily="2" charset="-79"/>
                <a:cs typeface="Varela Round" pitchFamily="2" charset="-79"/>
              </a:rPr>
              <a:t>p</a:t>
            </a:r>
            <a:r>
              <a:rPr lang="pt-BR" dirty="0">
                <a:solidFill>
                  <a:srgbClr val="7030A0"/>
                </a:solidFill>
                <a:latin typeface="Varela Round" pitchFamily="2" charset="-79"/>
                <a:cs typeface="Varela Round" pitchFamily="2" charset="-79"/>
              </a:rPr>
              <a:t>)</a:t>
            </a:r>
            <a:r>
              <a:rPr lang="en-BR" dirty="0">
                <a:solidFill>
                  <a:srgbClr val="7030A0"/>
                </a:solidFill>
                <a:latin typeface="Varela Round" pitchFamily="2" charset="-79"/>
                <a:cs typeface="Varela Round" pitchFamily="2" charset="-79"/>
              </a:rPr>
              <a:t>, tradução de termos (translate)</a:t>
            </a:r>
            <a:r>
              <a:rPr lang="pt-BR" dirty="0">
                <a:solidFill>
                  <a:srgbClr val="7030A0"/>
                </a:solidFill>
                <a:latin typeface="Varela Round" pitchFamily="2" charset="-79"/>
                <a:cs typeface="Varela Round" pitchFamily="2" charset="-79"/>
              </a:rPr>
              <a:t> e </a:t>
            </a:r>
            <a:r>
              <a:rPr lang="en-BR" b="1" dirty="0">
                <a:solidFill>
                  <a:srgbClr val="7030A0"/>
                </a:solidFill>
                <a:latin typeface="Varela Round" pitchFamily="2" charset="-79"/>
                <a:cs typeface="Varela Round" pitchFamily="2" charset="-79"/>
              </a:rPr>
              <a:t>expansão de </a:t>
            </a:r>
            <a:r>
              <a:rPr lang="pt-BR" b="1" dirty="0">
                <a:solidFill>
                  <a:srgbClr val="7030A0"/>
                </a:solidFill>
                <a:latin typeface="Varela Round" pitchFamily="2" charset="-79"/>
                <a:cs typeface="Varela Round" pitchFamily="2" charset="-79"/>
              </a:rPr>
              <a:t>vocabulários </a:t>
            </a:r>
            <a:r>
              <a:rPr lang="en-BR" b="1" dirty="0">
                <a:solidFill>
                  <a:srgbClr val="7030A0"/>
                </a:solidFill>
                <a:latin typeface="Varela Round" pitchFamily="2" charset="-79"/>
                <a:cs typeface="Varela Round" pitchFamily="2" charset="-79"/>
              </a:rPr>
              <a:t>(utilizada pelo GI para fins de validação semântica</a:t>
            </a:r>
            <a:r>
              <a:rPr lang="pt-BR" b="1" dirty="0">
                <a:solidFill>
                  <a:srgbClr val="7030A0"/>
                </a:solidFill>
                <a:latin typeface="Varela Round" pitchFamily="2" charset="-79"/>
                <a:cs typeface="Varela Round" pitchFamily="2" charset="-79"/>
              </a:rPr>
              <a:t> de um domínio específico)</a:t>
            </a:r>
            <a:r>
              <a:rPr lang="en-BR" b="1" dirty="0">
                <a:solidFill>
                  <a:srgbClr val="7030A0"/>
                </a:solidFill>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 </a:t>
            </a:r>
            <a:r>
              <a:rPr lang="pt-BR" dirty="0">
                <a:solidFill>
                  <a:srgbClr val="7030A0"/>
                </a:solidFill>
                <a:latin typeface="Varela Round" pitchFamily="2" charset="-79"/>
                <a:cs typeface="Varela Round" pitchFamily="2" charset="-79"/>
              </a:rPr>
              <a:t>além de </a:t>
            </a:r>
            <a:r>
              <a:rPr lang="en-BR" dirty="0">
                <a:solidFill>
                  <a:srgbClr val="7030A0"/>
                </a:solidFill>
                <a:latin typeface="Varela Round" pitchFamily="2" charset="-79"/>
                <a:cs typeface="Varela Round" pitchFamily="2" charset="-79"/>
              </a:rPr>
              <a:t>download das terminologias em formatos de planilhas como CSVs</a:t>
            </a:r>
            <a:endParaRPr lang="en-BR" b="1" dirty="0">
              <a:solidFill>
                <a:srgbClr val="7030A0"/>
              </a:solidFill>
              <a:latin typeface="Varela Round" pitchFamily="2" charset="-79"/>
              <a:cs typeface="Varela Round" pitchFamily="2" charset="-79"/>
            </a:endParaRPr>
          </a:p>
        </p:txBody>
      </p:sp>
      <p:grpSp>
        <p:nvGrpSpPr>
          <p:cNvPr id="5" name="Google Shape;73;p15">
            <a:extLst>
              <a:ext uri="{FF2B5EF4-FFF2-40B4-BE49-F238E27FC236}">
                <a16:creationId xmlns:a16="http://schemas.microsoft.com/office/drawing/2014/main" id="{399E04DE-3EE0-E19A-B6AB-0BD35C693B47}"/>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3E680FFF-1775-22B3-6005-20355E4052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1C026A71-861D-7272-9D08-FB5E7874212D}"/>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370B0B2B-5C5F-C196-8C25-9B028BCDF493}"/>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1A5BF8C-BF7A-E6CA-9886-39A99FCE965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670D938D-9944-E8B2-7062-D7824A448F8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562C2FE-75FB-65E4-45B4-287D55695AF7}"/>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A62BCC34-5187-D5F0-FC02-4C483DC0571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187570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a:xfrm>
            <a:off x="562356" y="85997"/>
            <a:ext cx="7886700" cy="994172"/>
          </a:xfrm>
        </p:spPr>
        <p:txBody>
          <a:bodyPr/>
          <a:lstStyle/>
          <a:p>
            <a:r>
              <a:rPr lang="en-BR" dirty="0">
                <a:solidFill>
                  <a:srgbClr val="7030A0"/>
                </a:solidFill>
                <a:latin typeface="Varela Round" pitchFamily="2" charset="-79"/>
                <a:cs typeface="Varela Round" pitchFamily="2" charset="-79"/>
              </a:rPr>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normAutofit/>
          </a:bodyPr>
          <a:lstStyle/>
          <a:p>
            <a:r>
              <a:rPr lang="en-US" dirty="0"/>
              <a:t>O</a:t>
            </a:r>
            <a:r>
              <a:rPr lang="en-BR" dirty="0"/>
              <a:t> </a:t>
            </a:r>
            <a:r>
              <a:rPr lang="en-BR" dirty="0">
                <a:solidFill>
                  <a:srgbClr val="7030A0"/>
                </a:solidFill>
                <a:latin typeface="Varela Round" pitchFamily="2" charset="-79"/>
                <a:cs typeface="Varela Round" pitchFamily="2" charset="-79"/>
              </a:rPr>
              <a:t>GI IPS Brasil:</a:t>
            </a:r>
          </a:p>
          <a:p>
            <a:pPr lvl="1"/>
            <a:r>
              <a:rPr lang="pt-BR" dirty="0">
                <a:solidFill>
                  <a:srgbClr val="7030A0"/>
                </a:solidFill>
                <a:latin typeface="Varela Round" pitchFamily="2" charset="-79"/>
                <a:cs typeface="Varela Round" pitchFamily="2" charset="-79"/>
              </a:rPr>
              <a:t>Caso de uso m</a:t>
            </a:r>
            <a:r>
              <a:rPr lang="en-BR" dirty="0">
                <a:solidFill>
                  <a:srgbClr val="7030A0"/>
                </a:solidFill>
                <a:latin typeface="Varela Round" pitchFamily="2" charset="-79"/>
                <a:cs typeface="Varela Round" pitchFamily="2" charset="-79"/>
              </a:rPr>
              <a:t>inimalista; </a:t>
            </a:r>
          </a:p>
          <a:p>
            <a:pPr lvl="1"/>
            <a:r>
              <a:rPr lang="pt-BR"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gnóstico à especialidades;</a:t>
            </a:r>
          </a:p>
          <a:p>
            <a:pPr lvl="1"/>
            <a:r>
              <a:rPr lang="pt-BR" dirty="0">
                <a:solidFill>
                  <a:srgbClr val="7030A0"/>
                </a:solidFill>
                <a:latin typeface="Varela Round" pitchFamily="2" charset="-79"/>
                <a:cs typeface="Varela Round" pitchFamily="2" charset="-79"/>
              </a:rPr>
              <a:t>E</a:t>
            </a:r>
            <a:r>
              <a:rPr lang="en-BR" dirty="0">
                <a:solidFill>
                  <a:srgbClr val="7030A0"/>
                </a:solidFill>
                <a:latin typeface="Varela Round" pitchFamily="2" charset="-79"/>
                <a:cs typeface="Varela Round" pitchFamily="2" charset="-79"/>
              </a:rPr>
              <a:t>xtensível;</a:t>
            </a:r>
          </a:p>
          <a:p>
            <a:pPr lvl="1"/>
            <a:r>
              <a:rPr lang="pt-BR" dirty="0">
                <a:solidFill>
                  <a:srgbClr val="7030A0"/>
                </a:solidFill>
                <a:latin typeface="Varela Round" pitchFamily="2" charset="-79"/>
                <a:cs typeface="Varela Round" pitchFamily="2" charset="-79"/>
              </a:rPr>
              <a:t>S</a:t>
            </a:r>
            <a:r>
              <a:rPr lang="en-BR" dirty="0">
                <a:solidFill>
                  <a:srgbClr val="7030A0"/>
                </a:solidFill>
                <a:latin typeface="Varela Round" pitchFamily="2" charset="-79"/>
                <a:cs typeface="Varela Round" pitchFamily="2" charset="-79"/>
              </a:rPr>
              <a:t>egue o modelo </a:t>
            </a:r>
            <a:r>
              <a:rPr lang="pt-BR" dirty="0">
                <a:solidFill>
                  <a:srgbClr val="7030A0"/>
                </a:solidFill>
                <a:latin typeface="Varela Round" pitchFamily="2" charset="-79"/>
                <a:cs typeface="Varela Round" pitchFamily="2" charset="-79"/>
              </a:rPr>
              <a:t>do sumário internacional do paciente (IPS)</a:t>
            </a:r>
            <a:r>
              <a:rPr lang="en-BR" dirty="0">
                <a:solidFill>
                  <a:srgbClr val="7030A0"/>
                </a:solidFill>
                <a:latin typeface="Varela Round" pitchFamily="2" charset="-79"/>
                <a:cs typeface="Varela Round" pitchFamily="2" charset="-79"/>
              </a:rPr>
              <a:t>;</a:t>
            </a:r>
          </a:p>
          <a:p>
            <a:pPr lvl="1"/>
            <a:r>
              <a:rPr lang="en-US" dirty="0" err="1">
                <a:solidFill>
                  <a:srgbClr val="7030A0"/>
                </a:solidFill>
                <a:latin typeface="Varela Round" pitchFamily="2" charset="-79"/>
                <a:cs typeface="Varela Round" pitchFamily="2" charset="-79"/>
              </a:rPr>
              <a:t>Estruturante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na</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medida</a:t>
            </a:r>
            <a:r>
              <a:rPr lang="en-US" dirty="0">
                <a:solidFill>
                  <a:srgbClr val="7030A0"/>
                </a:solidFill>
                <a:latin typeface="Varela Round" pitchFamily="2" charset="-79"/>
                <a:cs typeface="Varela Round" pitchFamily="2" charset="-79"/>
              </a:rPr>
              <a:t> que define identificadores de </a:t>
            </a:r>
            <a:r>
              <a:rPr lang="en-US" dirty="0" err="1">
                <a:solidFill>
                  <a:srgbClr val="7030A0"/>
                </a:solidFill>
                <a:latin typeface="Varela Round" pitchFamily="2" charset="-79"/>
                <a:cs typeface="Varela Round" pitchFamily="2" charset="-79"/>
              </a:rPr>
              <a:t>indivíduos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vocabulários</a:t>
            </a:r>
            <a:r>
              <a:rPr lang="en-US" dirty="0">
                <a:solidFill>
                  <a:srgbClr val="7030A0"/>
                </a:solidFill>
                <a:latin typeface="Varela Round" pitchFamily="2" charset="-79"/>
                <a:cs typeface="Varela Round" pitchFamily="2" charset="-79"/>
              </a:rPr>
              <a:t> nacionais e m</a:t>
            </a:r>
            <a:r>
              <a:rPr lang="en-BR" dirty="0">
                <a:solidFill>
                  <a:srgbClr val="7030A0"/>
                </a:solidFill>
                <a:latin typeface="Varela Round" pitchFamily="2" charset="-79"/>
                <a:cs typeface="Varela Round" pitchFamily="2" charset="-79"/>
              </a:rPr>
              <a:t>apeamentos;</a:t>
            </a:r>
          </a:p>
          <a:p>
            <a:pPr lvl="1"/>
            <a:r>
              <a:rPr lang="en-BR" dirty="0">
                <a:solidFill>
                  <a:srgbClr val="7030A0"/>
                </a:solidFill>
                <a:latin typeface="Varela Round" pitchFamily="2" charset="-79"/>
                <a:cs typeface="Varela Round" pitchFamily="2" charset="-79"/>
              </a:rPr>
              <a:t>O GI IPS Brasil poderá ser utilizado como o GI Nacional aberto e extensível, aderente ao FHIR R4 (</a:t>
            </a:r>
            <a:r>
              <a:rPr lang="pt-BR" dirty="0">
                <a:solidFill>
                  <a:srgbClr val="7030A0"/>
                </a:solidFill>
                <a:latin typeface="Varela Round" pitchFamily="2" charset="-79"/>
                <a:cs typeface="Varela Round" pitchFamily="2" charset="-79"/>
              </a:rPr>
              <a:t>seguindo o </a:t>
            </a:r>
            <a:r>
              <a:rPr lang="en-BR" dirty="0">
                <a:solidFill>
                  <a:srgbClr val="7030A0"/>
                </a:solidFill>
                <a:latin typeface="Varela Round" pitchFamily="2" charset="-79"/>
                <a:cs typeface="Varela Round" pitchFamily="2" charset="-79"/>
              </a:rPr>
              <a:t>exemplo</a:t>
            </a:r>
            <a:r>
              <a:rPr lang="pt-BR" dirty="0">
                <a:solidFill>
                  <a:srgbClr val="7030A0"/>
                </a:solidFill>
                <a:latin typeface="Varela Round" pitchFamily="2" charset="-79"/>
                <a:cs typeface="Varela Round" pitchFamily="2" charset="-79"/>
              </a:rPr>
              <a:t> do</a:t>
            </a:r>
            <a:r>
              <a:rPr lang="en-BR" dirty="0">
                <a:solidFill>
                  <a:srgbClr val="7030A0"/>
                </a:solidFill>
                <a:latin typeface="Varela Round" pitchFamily="2" charset="-79"/>
                <a:cs typeface="Varela Round" pitchFamily="2" charset="-79"/>
              </a:rPr>
              <a:t> Canadá);</a:t>
            </a:r>
          </a:p>
          <a:p>
            <a:pPr lvl="1"/>
            <a:r>
              <a:rPr lang="en-BR" b="1" dirty="0">
                <a:solidFill>
                  <a:srgbClr val="7030A0"/>
                </a:solidFill>
                <a:latin typeface="Varela Round" pitchFamily="2" charset="-79"/>
                <a:cs typeface="Varela Round" pitchFamily="2" charset="-79"/>
              </a:rPr>
              <a:t>Estruturante para a interoperabilidade em âmbito nacional ( </a:t>
            </a:r>
            <a:r>
              <a:rPr lang="en-BR" dirty="0">
                <a:solidFill>
                  <a:srgbClr val="7030A0"/>
                </a:solidFill>
                <a:latin typeface="Varela Round" pitchFamily="2" charset="-79"/>
                <a:cs typeface="Varela Round" pitchFamily="2" charset="-79"/>
              </a:rPr>
              <a:t>por exemlo Guia ANS </a:t>
            </a:r>
            <a:r>
              <a:rPr lang="en-US" dirty="0">
                <a:solidFill>
                  <a:srgbClr val="7030A0"/>
                </a:solidFill>
                <a:latin typeface="Varela Round" pitchFamily="2" charset="-79"/>
                <a:cs typeface="Varela Round" pitchFamily="2" charset="-79"/>
              </a:rPr>
              <a:t>(do </a:t>
            </a:r>
            <a:r>
              <a:rPr lang="en-US" dirty="0" err="1">
                <a:solidFill>
                  <a:srgbClr val="7030A0"/>
                </a:solidFill>
                <a:latin typeface="Varela Round" pitchFamily="2" charset="-79"/>
                <a:cs typeface="Varela Round" pitchFamily="2" charset="-79"/>
              </a:rPr>
              <a:t>Projeto</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Padronização</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Qualificação</a:t>
            </a:r>
            <a:r>
              <a:rPr lang="en-US" dirty="0">
                <a:solidFill>
                  <a:srgbClr val="7030A0"/>
                </a:solidFill>
                <a:latin typeface="Varela Round" pitchFamily="2" charset="-79"/>
                <a:cs typeface="Varela Round" pitchFamily="2" charset="-79"/>
              </a:rPr>
              <a:t> dos Dados </a:t>
            </a:r>
            <a:r>
              <a:rPr lang="en-US" dirty="0" err="1">
                <a:solidFill>
                  <a:srgbClr val="7030A0"/>
                </a:solidFill>
                <a:latin typeface="Varela Round" pitchFamily="2" charset="-79"/>
                <a:cs typeface="Varela Round" pitchFamily="2" charset="-79"/>
              </a:rPr>
              <a:t>Assistenciais</a:t>
            </a:r>
            <a:r>
              <a:rPr lang="en-US" dirty="0">
                <a:solidFill>
                  <a:srgbClr val="7030A0"/>
                </a:solidFill>
                <a:latin typeface="Varela Round" pitchFamily="2" charset="-79"/>
                <a:cs typeface="Varela Round" pitchFamily="2" charset="-79"/>
              </a:rPr>
              <a:t> da </a:t>
            </a:r>
            <a:r>
              <a:rPr lang="en-US" dirty="0" err="1">
                <a:solidFill>
                  <a:srgbClr val="7030A0"/>
                </a:solidFill>
                <a:latin typeface="Varela Round" pitchFamily="2" charset="-79"/>
                <a:cs typeface="Varela Round" pitchFamily="2" charset="-79"/>
              </a:rPr>
              <a:t>Saúde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Suplementar</a:t>
            </a:r>
            <a:r>
              <a:rPr lang="en-US" dirty="0">
                <a:solidFill>
                  <a:srgbClr val="7030A0"/>
                </a:solidFill>
                <a:latin typeface="Varela Round" pitchFamily="2" charset="-79"/>
                <a:cs typeface="Varela Round" pitchFamily="2" charset="-79"/>
              </a:rPr>
              <a:t> (PQDAS) </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0C674101-6F72-F55B-C269-9D79B7CE315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EE27235-69B3-F0D9-C392-14E99B5B90E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70F221A5-CFDE-95F7-5F98-8FC9122191FE}"/>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8733265-45CF-76A7-6BD7-6525AA5764A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D0174FCD-29AB-D81C-7B84-77B4117C1475}"/>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0B9584E-B40E-9477-8AF2-2A724DF6867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0A5581D8-6CDC-8AB3-0442-AA436B9D72CC}"/>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FD7D53E-BB51-568D-158D-08E6915BE875}"/>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93671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a:xfrm>
            <a:off x="610114" y="164811"/>
            <a:ext cx="7886700" cy="994172"/>
          </a:xfrm>
        </p:spPr>
        <p:txBody>
          <a:bodyPr/>
          <a:lstStyle/>
          <a:p>
            <a:r>
              <a:rPr lang="en-BR" dirty="0">
                <a:solidFill>
                  <a:srgbClr val="7030A0"/>
                </a:solidFill>
              </a:rPr>
              <a:t>Próximos Passos</a:t>
            </a:r>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lstStyle/>
          <a:p>
            <a:pPr>
              <a:spcBef>
                <a:spcPts val="600"/>
              </a:spcBef>
              <a:spcAft>
                <a:spcPts val="600"/>
              </a:spcAft>
            </a:pPr>
            <a:r>
              <a:rPr lang="en-BR" dirty="0">
                <a:solidFill>
                  <a:srgbClr val="7030A0"/>
                </a:solidFill>
                <a:latin typeface="Varela Round" pitchFamily="2" charset="-79"/>
                <a:cs typeface="Varela Round" pitchFamily="2" charset="-79"/>
              </a:rPr>
              <a:t>Estender o IPS Brasil para as demais seções do Sumário</a:t>
            </a:r>
          </a:p>
          <a:p>
            <a:pPr>
              <a:spcBef>
                <a:spcPts val="600"/>
              </a:spcBef>
              <a:spcAft>
                <a:spcPts val="600"/>
              </a:spcAft>
            </a:pPr>
            <a:r>
              <a:rPr lang="en-US" dirty="0">
                <a:solidFill>
                  <a:srgbClr val="7030A0"/>
                </a:solidFill>
                <a:latin typeface="Varela Round" pitchFamily="2" charset="-79"/>
                <a:cs typeface="Varela Round" pitchFamily="2" charset="-79"/>
              </a:rPr>
              <a:t>Casos de </a:t>
            </a:r>
            <a:r>
              <a:rPr lang="en-US" dirty="0" err="1">
                <a:solidFill>
                  <a:srgbClr val="7030A0"/>
                </a:solidFill>
                <a:latin typeface="Varela Round" pitchFamily="2" charset="-79"/>
                <a:cs typeface="Varela Round" pitchFamily="2" charset="-79"/>
              </a:rPr>
              <a:t>uso</a:t>
            </a:r>
            <a:r>
              <a:rPr lang="en-US" dirty="0">
                <a:solidFill>
                  <a:srgbClr val="7030A0"/>
                </a:solidFill>
                <a:latin typeface="Varela Round" pitchFamily="2" charset="-79"/>
                <a:cs typeface="Varela Round" pitchFamily="2" charset="-79"/>
              </a:rPr>
              <a:t> com </a:t>
            </a:r>
            <a:r>
              <a:rPr lang="en-US" dirty="0" err="1">
                <a:solidFill>
                  <a:srgbClr val="7030A0"/>
                </a:solidFill>
                <a:latin typeface="Varela Round" pitchFamily="2" charset="-79"/>
                <a:cs typeface="Varela Round" pitchFamily="2" charset="-79"/>
              </a:rPr>
              <a:t>respectivos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modelos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informação</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terminologias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definidas</a:t>
            </a:r>
            <a:r>
              <a:rPr lang="en-US" dirty="0">
                <a:solidFill>
                  <a:srgbClr val="7030A0"/>
                </a:solidFill>
                <a:latin typeface="Varela Round" pitchFamily="2" charset="-79"/>
                <a:cs typeface="Varela Round" pitchFamily="2" charset="-79"/>
              </a:rPr>
              <a:t> para a coleta das </a:t>
            </a:r>
            <a:r>
              <a:rPr lang="en-US" dirty="0" err="1">
                <a:solidFill>
                  <a:srgbClr val="7030A0"/>
                </a:solidFill>
                <a:latin typeface="Varela Round" pitchFamily="2" charset="-79"/>
                <a:cs typeface="Varela Round" pitchFamily="2" charset="-79"/>
              </a:rPr>
              <a:t>informações</a:t>
            </a:r>
            <a:r>
              <a:rPr lang="en-US" dirty="0">
                <a:solidFill>
                  <a:srgbClr val="7030A0"/>
                </a:solidFill>
                <a:latin typeface="Varela Round" pitchFamily="2" charset="-79"/>
                <a:cs typeface="Varela Round" pitchFamily="2" charset="-79"/>
              </a:rPr>
              <a:t> das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obrigatórias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recomendadas</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Sumário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Internacional</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Paciente</a:t>
            </a:r>
            <a:endParaRPr lang="en-US" dirty="0">
              <a:solidFill>
                <a:srgbClr val="7030A0"/>
              </a:solidFill>
              <a:latin typeface="Varela Round" pitchFamily="2" charset="-79"/>
              <a:cs typeface="Varela Round" pitchFamily="2" charset="-79"/>
            </a:endParaRPr>
          </a:p>
          <a:p>
            <a:pPr>
              <a:spcBef>
                <a:spcPts val="600"/>
              </a:spcBef>
              <a:spcAft>
                <a:spcPts val="600"/>
              </a:spcAft>
            </a:pPr>
            <a:r>
              <a:rPr lang="en-BR" dirty="0">
                <a:solidFill>
                  <a:srgbClr val="7030A0"/>
                </a:solidFill>
                <a:latin typeface="Varela Round" pitchFamily="2" charset="-79"/>
                <a:cs typeface="Varela Round" pitchFamily="2" charset="-79"/>
              </a:rPr>
              <a:t>Atualizar a OBM para o elenco de outubro de 2024 CMED. Apoiar o MS na validação dos conceitos da OBM e  definição dos mecanismos de distribuição </a:t>
            </a:r>
          </a:p>
          <a:p>
            <a:pPr>
              <a:spcBef>
                <a:spcPts val="600"/>
              </a:spcBef>
              <a:spcAft>
                <a:spcPts val="600"/>
              </a:spcAft>
            </a:pPr>
            <a:r>
              <a:rPr lang="en-BR" dirty="0">
                <a:solidFill>
                  <a:srgbClr val="7030A0"/>
                </a:solidFill>
                <a:latin typeface="Varela Round" pitchFamily="2" charset="-79"/>
                <a:cs typeface="Varela Round" pitchFamily="2" charset="-79"/>
              </a:rPr>
              <a:t>Participar em pelo menos uma conectatona</a:t>
            </a:r>
          </a:p>
          <a:p>
            <a:pPr marL="0" indent="0">
              <a:buNone/>
            </a:pPr>
            <a:endParaRPr lang="en-BR" dirty="0"/>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44369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dirty="0">
                <a:solidFill>
                  <a:srgbClr val="7030A0"/>
                </a:solidFill>
                <a:latin typeface="Varela Round" pitchFamily="2" charset="-79"/>
                <a:cs typeface="Varela Round" pitchFamily="2" charset="-79"/>
              </a:rPr>
              <a:t>Poster - </a:t>
            </a:r>
            <a:r>
              <a:rPr lang="en-US" dirty="0">
                <a:solidFill>
                  <a:srgbClr val="7030A0"/>
                </a:solidFill>
                <a:latin typeface="Varela Round" pitchFamily="2" charset="-79"/>
                <a:cs typeface="Varela Round" pitchFamily="2" charset="-79"/>
              </a:rPr>
              <a:t>A </a:t>
            </a:r>
            <a:r>
              <a:rPr lang="en-US" dirty="0" err="1">
                <a:solidFill>
                  <a:srgbClr val="7030A0"/>
                </a:solidFill>
                <a:latin typeface="Varela Round" pitchFamily="2" charset="-79"/>
                <a:cs typeface="Varela Round" pitchFamily="2" charset="-79"/>
              </a:rPr>
              <a:t>Construção</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Sumário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Internacional</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Paciente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Brasil</a:t>
            </a:r>
            <a:r>
              <a:rPr lang="en-US" dirty="0">
                <a:solidFill>
                  <a:srgbClr val="7030A0"/>
                </a:solidFill>
                <a:latin typeface="Varela Round" pitchFamily="2" charset="-79"/>
                <a:cs typeface="Varela Round" pitchFamily="2" charset="-79"/>
              </a:rPr>
              <a:t> - </a:t>
            </a:r>
            <a:r>
              <a:rPr lang="en-BR" dirty="0">
                <a:solidFill>
                  <a:srgbClr val="7030A0"/>
                </a:solidFill>
                <a:latin typeface="Varela Round" pitchFamily="2" charset="-79"/>
                <a:cs typeface="Varela Round" pitchFamily="2" charset="-79"/>
              </a:rPr>
              <a:t>1 Simpósio Internacional de  Transformação Digital no SUS, São Paulo</a:t>
            </a:r>
          </a:p>
          <a:p>
            <a:pPr lvl="1"/>
            <a:r>
              <a:rPr lang="en-BR" dirty="0">
                <a:solidFill>
                  <a:srgbClr val="7030A0"/>
                </a:solidFill>
                <a:latin typeface="Varela Round" pitchFamily="2" charset="-79"/>
                <a:cs typeface="Varela Round" pitchFamily="2" charset="-79"/>
              </a:rPr>
              <a:t>Apresentação oral – </a:t>
            </a:r>
            <a:r>
              <a:rPr lang="en-US" dirty="0">
                <a:solidFill>
                  <a:srgbClr val="7030A0"/>
                </a:solidFill>
                <a:latin typeface="Varela Round" pitchFamily="2" charset="-79"/>
                <a:cs typeface="Varela Round" pitchFamily="2" charset="-79"/>
              </a:rPr>
              <a:t>SNOMED-IPS – SNOMED EXPO 2023, Atlanta, USA</a:t>
            </a:r>
            <a:endParaRPr lang="en-BR" dirty="0">
              <a:solidFill>
                <a:srgbClr val="7030A0"/>
              </a:solidFill>
              <a:latin typeface="Varela Round" pitchFamily="2" charset="-79"/>
              <a:cs typeface="Varela Round" pitchFamily="2" charset="-79"/>
            </a:endParaRPr>
          </a:p>
          <a:p>
            <a:pPr lvl="2"/>
            <a:r>
              <a:rPr lang="en-US"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2"/>
            <a:r>
              <a:rPr lang="en-US" dirty="0">
                <a:solidFill>
                  <a:srgbClr val="7030A0"/>
                </a:solidFill>
                <a:latin typeface="Varela Round" pitchFamily="2" charset="-79"/>
                <a:cs typeface="Varela Round" pitchFamily="2" charset="-79"/>
              </a:rPr>
              <a:t>Clinical Recommendation of Allergies and Adverse Reactions from SNOMED-CT sub-ontologies and natural language processing</a:t>
            </a:r>
          </a:p>
          <a:p>
            <a:pPr lvl="1"/>
            <a:r>
              <a:rPr lang="en-US"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dirty="0">
              <a:solidFill>
                <a:srgbClr val="7030A0"/>
              </a:solidFill>
              <a:latin typeface="Varela Round" pitchFamily="2" charset="-79"/>
              <a:cs typeface="Varela Round" pitchFamily="2" charset="-79"/>
            </a:endParaRPr>
          </a:p>
          <a:p>
            <a:pPr lvl="1"/>
            <a:endParaRPr lang="en-BR" dirty="0"/>
          </a:p>
        </p:txBody>
      </p:sp>
      <p:pic>
        <p:nvPicPr>
          <p:cNvPr id="5" name="Picture 4">
            <a:extLst>
              <a:ext uri="{FF2B5EF4-FFF2-40B4-BE49-F238E27FC236}">
                <a16:creationId xmlns:a16="http://schemas.microsoft.com/office/drawing/2014/main" id="{5DC10AD1-2800-9339-EC5E-9819A25808B4}"/>
              </a:ext>
            </a:extLst>
          </p:cNvPr>
          <p:cNvPicPr>
            <a:picLocks noChangeAspect="1"/>
          </p:cNvPicPr>
          <p:nvPr/>
        </p:nvPicPr>
        <p:blipFill>
          <a:blip r:embed="rId2"/>
          <a:stretch>
            <a:fillRect/>
          </a:stretch>
        </p:blipFill>
        <p:spPr>
          <a:xfrm>
            <a:off x="1871105" y="1345682"/>
            <a:ext cx="5829300" cy="2969514"/>
          </a:xfrm>
          <a:prstGeom prst="rect">
            <a:avLst/>
          </a:prstGeom>
        </p:spPr>
      </p:pic>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5206-8804-FDA1-3301-15AD006D925A}"/>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D0434497-2312-5BA5-C4AA-62439A043BB6}"/>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Plataforma Mangárá  utilizando CHIME da AWS apresentação no evento em novembro 2023, Las Vegas</a:t>
            </a:r>
          </a:p>
        </p:txBody>
      </p:sp>
      <p:pic>
        <p:nvPicPr>
          <p:cNvPr id="4" name="Picture 3">
            <a:extLst>
              <a:ext uri="{FF2B5EF4-FFF2-40B4-BE49-F238E27FC236}">
                <a16:creationId xmlns:a16="http://schemas.microsoft.com/office/drawing/2014/main" id="{116E2539-BA51-1003-AB41-59B80F949B29}"/>
              </a:ext>
            </a:extLst>
          </p:cNvPr>
          <p:cNvPicPr>
            <a:picLocks noChangeAspect="1"/>
          </p:cNvPicPr>
          <p:nvPr/>
        </p:nvPicPr>
        <p:blipFill>
          <a:blip r:embed="rId2"/>
          <a:stretch>
            <a:fillRect/>
          </a:stretch>
        </p:blipFill>
        <p:spPr>
          <a:xfrm>
            <a:off x="1657350" y="648482"/>
            <a:ext cx="5829300" cy="3179618"/>
          </a:xfrm>
          <a:prstGeom prst="rect">
            <a:avLst/>
          </a:prstGeom>
        </p:spPr>
      </p:pic>
    </p:spTree>
    <p:extLst>
      <p:ext uri="{BB962C8B-B14F-4D97-AF65-F5344CB8AC3E}">
        <p14:creationId xmlns:p14="http://schemas.microsoft.com/office/powerpoint/2010/main" val="51062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BAEE-27BD-3CE7-473C-8BB05AFD0C68}"/>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Enviados</a:t>
            </a:r>
            <a:r>
              <a:rPr lang="en-BR" dirty="0">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para publicação</a:t>
            </a:r>
          </a:p>
        </p:txBody>
      </p:sp>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r>
              <a:rPr lang="pt-BR" sz="1350" b="1" dirty="0">
                <a:solidFill>
                  <a:srgbClr val="7030A0"/>
                </a:solidFill>
                <a:latin typeface="Varela Round" pitchFamily="2" charset="-79"/>
                <a:cs typeface="Varela Round" pitchFamily="2" charset="-79"/>
              </a:rPr>
              <a:t>Construção de Interfaces para um Sistema Teleround: Design de Experiência do Usuário</a:t>
            </a:r>
            <a:r>
              <a:rPr lang="pt-BR" sz="1350" dirty="0">
                <a:solidFill>
                  <a:srgbClr val="7030A0"/>
                </a:solidFill>
                <a:latin typeface="Varela Round" pitchFamily="2" charset="-79"/>
                <a:cs typeface="Varela Round" pitchFamily="2" charset="-79"/>
              </a:rPr>
              <a:t>  - submetido </a:t>
            </a:r>
            <a:r>
              <a:rPr lang="pt-BR" sz="1350" dirty="0" err="1">
                <a:solidFill>
                  <a:srgbClr val="7030A0"/>
                </a:solidFill>
                <a:latin typeface="Varela Round" pitchFamily="2" charset="-79"/>
                <a:cs typeface="Varela Round" pitchFamily="2" charset="-79"/>
              </a:rPr>
              <a:t>Jounal</a:t>
            </a:r>
            <a:r>
              <a:rPr lang="pt-BR" sz="1350" dirty="0">
                <a:solidFill>
                  <a:srgbClr val="7030A0"/>
                </a:solidFill>
                <a:latin typeface="Varela Round" pitchFamily="2" charset="-79"/>
                <a:cs typeface="Varela Round" pitchFamily="2" charset="-79"/>
              </a:rPr>
              <a:t> of Health </a:t>
            </a:r>
            <a:r>
              <a:rPr lang="pt-BR" sz="1350" dirty="0" err="1">
                <a:solidFill>
                  <a:srgbClr val="7030A0"/>
                </a:solidFill>
                <a:latin typeface="Varela Round" pitchFamily="2" charset="-79"/>
                <a:cs typeface="Varela Round" pitchFamily="2" charset="-79"/>
              </a:rPr>
              <a:t>Informatics</a:t>
            </a:r>
            <a:endParaRPr lang="pt-BR" sz="1350" dirty="0">
              <a:solidFill>
                <a:srgbClr val="7030A0"/>
              </a:solidFill>
              <a:latin typeface="Varela Round" pitchFamily="2" charset="-79"/>
              <a:cs typeface="Varela Round" pitchFamily="2" charset="-79"/>
            </a:endParaRPr>
          </a:p>
          <a:p>
            <a:endParaRPr lang="pt-BR" sz="1350" dirty="0">
              <a:solidFill>
                <a:srgbClr val="7030A0"/>
              </a:solidFill>
              <a:latin typeface="Varela Round" pitchFamily="2" charset="-79"/>
              <a:cs typeface="Varela Round" pitchFamily="2" charset="-79"/>
            </a:endParaRPr>
          </a:p>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2129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normAutofit fontScale="90000"/>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a:xfrm>
            <a:off x="311700" y="968062"/>
            <a:ext cx="8520600" cy="3416400"/>
          </a:xfrm>
        </p:spPr>
        <p:txBody>
          <a:bodyPr>
            <a:normAutofit fontScale="92500" lnSpcReduction="10000"/>
          </a:bodyPr>
          <a:lstStyle/>
          <a:p>
            <a:pPr>
              <a:spcBef>
                <a:spcPts val="1200"/>
              </a:spcBef>
              <a:buClr>
                <a:srgbClr val="7030A0"/>
              </a:buClr>
            </a:pPr>
            <a:r>
              <a:rPr lang="en-US" sz="1300" dirty="0">
                <a:solidFill>
                  <a:srgbClr val="7030A0"/>
                </a:solidFill>
                <a:latin typeface="Varela Round" pitchFamily="2" charset="-79"/>
                <a:cs typeface="Varela Round" pitchFamily="2" charset="-79"/>
              </a:rPr>
              <a:t>O </a:t>
            </a:r>
            <a:r>
              <a:rPr lang="en-US" sz="1300" dirty="0" err="1">
                <a:solidFill>
                  <a:srgbClr val="7030A0"/>
                </a:solidFill>
                <a:latin typeface="Varela Round" pitchFamily="2" charset="-79"/>
                <a:cs typeface="Varela Round" pitchFamily="2" charset="-79"/>
              </a:rPr>
              <a:t>Sumário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Internacional</a:t>
            </a:r>
            <a:r>
              <a:rPr lang="en-US" sz="1300" dirty="0">
                <a:solidFill>
                  <a:srgbClr val="7030A0"/>
                </a:solidFill>
                <a:latin typeface="Varela Round" pitchFamily="2" charset="-79"/>
                <a:cs typeface="Varela Round" pitchFamily="2" charset="-79"/>
              </a:rPr>
              <a:t> do </a:t>
            </a:r>
            <a:r>
              <a:rPr lang="en-US" sz="1300" dirty="0" err="1">
                <a:solidFill>
                  <a:srgbClr val="7030A0"/>
                </a:solidFill>
                <a:latin typeface="Varela Round" pitchFamily="2" charset="-79"/>
                <a:cs typeface="Varela Round" pitchFamily="2" charset="-79"/>
              </a:rPr>
              <a:t>Paciente</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poderia</a:t>
            </a:r>
            <a:r>
              <a:rPr lang="en-US" sz="1300" dirty="0">
                <a:solidFill>
                  <a:srgbClr val="7030A0"/>
                </a:solidFill>
                <a:latin typeface="Varela Round" pitchFamily="2" charset="-79"/>
                <a:cs typeface="Varela Round" pitchFamily="2" charset="-79"/>
              </a:rPr>
              <a:t> ser </a:t>
            </a:r>
            <a:r>
              <a:rPr lang="en-US" sz="1300" dirty="0" err="1">
                <a:solidFill>
                  <a:srgbClr val="7030A0"/>
                </a:solidFill>
                <a:latin typeface="Varela Round" pitchFamily="2" charset="-79"/>
                <a:cs typeface="Varela Round" pitchFamily="2" charset="-79"/>
              </a:rPr>
              <a:t>adotado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como</a:t>
            </a:r>
            <a:r>
              <a:rPr lang="en-US" sz="1300" dirty="0">
                <a:solidFill>
                  <a:srgbClr val="7030A0"/>
                </a:solidFill>
                <a:latin typeface="Varela Round" pitchFamily="2" charset="-79"/>
                <a:cs typeface="Varela Round" pitchFamily="2" charset="-79"/>
              </a:rPr>
              <a:t> o </a:t>
            </a:r>
            <a:r>
              <a:rPr lang="en-US" sz="1300" dirty="0" err="1">
                <a:solidFill>
                  <a:srgbClr val="7030A0"/>
                </a:solidFill>
                <a:latin typeface="Varela Round" pitchFamily="2" charset="-79"/>
                <a:cs typeface="Varela Round" pitchFamily="2" charset="-79"/>
              </a:rPr>
              <a:t>padrão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nacional</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interoperabilidade</a:t>
            </a:r>
            <a:r>
              <a:rPr lang="en-US" sz="1300" dirty="0">
                <a:solidFill>
                  <a:srgbClr val="7030A0"/>
                </a:solidFill>
                <a:latin typeface="Varela Round" pitchFamily="2" charset="-79"/>
                <a:cs typeface="Varela Round" pitchFamily="2" charset="-79"/>
              </a:rPr>
              <a:t> para </a:t>
            </a:r>
            <a:r>
              <a:rPr lang="en-US" sz="1300" dirty="0" err="1">
                <a:solidFill>
                  <a:srgbClr val="7030A0"/>
                </a:solidFill>
                <a:latin typeface="Varela Round" pitchFamily="2" charset="-79"/>
                <a:cs typeface="Varela Round" pitchFamily="2" charset="-79"/>
              </a:rPr>
              <a:t>viabilizar</a:t>
            </a:r>
            <a:r>
              <a:rPr lang="en-US" sz="1300" dirty="0">
                <a:solidFill>
                  <a:srgbClr val="7030A0"/>
                </a:solidFill>
                <a:latin typeface="Varela Round" pitchFamily="2" charset="-79"/>
                <a:cs typeface="Varela Round" pitchFamily="2" charset="-79"/>
              </a:rPr>
              <a:t> a </a:t>
            </a:r>
            <a:r>
              <a:rPr lang="en-US" sz="1300" dirty="0" err="1">
                <a:solidFill>
                  <a:srgbClr val="7030A0"/>
                </a:solidFill>
                <a:latin typeface="Varela Round" pitchFamily="2" charset="-79"/>
                <a:cs typeface="Varela Round" pitchFamily="2" charset="-79"/>
              </a:rPr>
              <a:t>continuidade</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cuidado</a:t>
            </a:r>
            <a:r>
              <a:rPr lang="en-US" sz="1300" dirty="0">
                <a:solidFill>
                  <a:srgbClr val="7030A0"/>
                </a:solidFill>
                <a:latin typeface="Varela Round" pitchFamily="2" charset="-79"/>
                <a:cs typeface="Varela Round" pitchFamily="2" charset="-79"/>
              </a:rPr>
              <a:t>;</a:t>
            </a:r>
          </a:p>
          <a:p>
            <a:pPr>
              <a:spcBef>
                <a:spcPts val="1200"/>
              </a:spcBef>
              <a:buClr>
                <a:srgbClr val="7030A0"/>
              </a:buClr>
            </a:pPr>
            <a:r>
              <a:rPr lang="en-US" sz="1300" dirty="0">
                <a:solidFill>
                  <a:srgbClr val="7030A0"/>
                </a:solidFill>
                <a:latin typeface="Varela Round" pitchFamily="2" charset="-79"/>
                <a:cs typeface="Varela Round" pitchFamily="2" charset="-79"/>
              </a:rPr>
              <a:t>A </a:t>
            </a:r>
            <a:r>
              <a:rPr lang="en-US" sz="1300" dirty="0" err="1">
                <a:solidFill>
                  <a:srgbClr val="7030A0"/>
                </a:solidFill>
                <a:latin typeface="Varela Round" pitchFamily="2" charset="-79"/>
                <a:cs typeface="Varela Round" pitchFamily="2" charset="-79"/>
              </a:rPr>
              <a:t>adoção</a:t>
            </a:r>
            <a:r>
              <a:rPr lang="en-US" sz="1300" dirty="0">
                <a:solidFill>
                  <a:srgbClr val="7030A0"/>
                </a:solidFill>
                <a:latin typeface="Varela Round" pitchFamily="2" charset="-79"/>
                <a:cs typeface="Varela Round" pitchFamily="2" charset="-79"/>
              </a:rPr>
              <a:t> do IPS </a:t>
            </a:r>
            <a:r>
              <a:rPr lang="en-US" sz="1300" dirty="0" err="1">
                <a:solidFill>
                  <a:srgbClr val="7030A0"/>
                </a:solidFill>
                <a:latin typeface="Varela Round" pitchFamily="2" charset="-79"/>
                <a:cs typeface="Varela Round" pitchFamily="2" charset="-79"/>
              </a:rPr>
              <a:t>Brasil</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como</a:t>
            </a:r>
            <a:r>
              <a:rPr lang="en-US" sz="1300" dirty="0">
                <a:solidFill>
                  <a:srgbClr val="7030A0"/>
                </a:solidFill>
                <a:latin typeface="Varela Round" pitchFamily="2" charset="-79"/>
                <a:cs typeface="Varela Round" pitchFamily="2" charset="-79"/>
              </a:rPr>
              <a:t> o Guia Nacional  </a:t>
            </a:r>
            <a:r>
              <a:rPr lang="en-US" sz="1300" dirty="0" err="1">
                <a:solidFill>
                  <a:srgbClr val="7030A0"/>
                </a:solidFill>
                <a:latin typeface="Varela Round" pitchFamily="2" charset="-79"/>
                <a:cs typeface="Varela Round" pitchFamily="2" charset="-79"/>
              </a:rPr>
              <a:t>habilita</a:t>
            </a:r>
            <a:r>
              <a:rPr lang="en-US" sz="1300" dirty="0">
                <a:solidFill>
                  <a:srgbClr val="7030A0"/>
                </a:solidFill>
                <a:latin typeface="Varela Round" pitchFamily="2" charset="-79"/>
                <a:cs typeface="Varela Round" pitchFamily="2" charset="-79"/>
              </a:rPr>
              <a:t> a </a:t>
            </a:r>
            <a:r>
              <a:rPr lang="en-US" sz="1300" dirty="0" err="1">
                <a:solidFill>
                  <a:srgbClr val="7030A0"/>
                </a:solidFill>
                <a:latin typeface="Varela Round" pitchFamily="2" charset="-79"/>
                <a:cs typeface="Varela Round" pitchFamily="2" charset="-79"/>
              </a:rPr>
              <a:t>criação</a:t>
            </a:r>
            <a:r>
              <a:rPr lang="en-US" sz="1300" dirty="0">
                <a:solidFill>
                  <a:srgbClr val="7030A0"/>
                </a:solidFill>
                <a:latin typeface="Varela Round" pitchFamily="2" charset="-79"/>
                <a:cs typeface="Varela Round" pitchFamily="2" charset="-79"/>
              </a:rPr>
              <a:t> de guias </a:t>
            </a:r>
            <a:r>
              <a:rPr lang="en-US" sz="1300" dirty="0" err="1">
                <a:solidFill>
                  <a:srgbClr val="7030A0"/>
                </a:solidFill>
                <a:latin typeface="Varela Round" pitchFamily="2" charset="-79"/>
                <a:cs typeface="Varela Round" pitchFamily="2" charset="-79"/>
              </a:rPr>
              <a:t>regionais</a:t>
            </a:r>
            <a:r>
              <a:rPr lang="en-US" sz="1300" dirty="0">
                <a:solidFill>
                  <a:srgbClr val="7030A0"/>
                </a:solidFill>
                <a:latin typeface="Varela Round" pitchFamily="2" charset="-79"/>
                <a:cs typeface="Varela Round" pitchFamily="2" charset="-79"/>
              </a:rPr>
              <a:t> e de </a:t>
            </a:r>
            <a:r>
              <a:rPr lang="en-US" sz="1300" dirty="0" err="1">
                <a:solidFill>
                  <a:srgbClr val="7030A0"/>
                </a:solidFill>
                <a:latin typeface="Varela Round" pitchFamily="2" charset="-79"/>
                <a:cs typeface="Varela Round" pitchFamily="2" charset="-79"/>
              </a:rPr>
              <a:t>caso</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uso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específico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como</a:t>
            </a:r>
            <a:r>
              <a:rPr lang="en-US" sz="1300" dirty="0">
                <a:solidFill>
                  <a:srgbClr val="7030A0"/>
                </a:solidFill>
                <a:latin typeface="Varela Round" pitchFamily="2" charset="-79"/>
                <a:cs typeface="Varela Round" pitchFamily="2" charset="-79"/>
              </a:rPr>
              <a:t>: EBSERH, ANS, etc. Ainda assim, </a:t>
            </a:r>
            <a:r>
              <a:rPr lang="en-US" sz="1300" dirty="0" err="1">
                <a:solidFill>
                  <a:srgbClr val="7030A0"/>
                </a:solidFill>
                <a:latin typeface="Varela Round" pitchFamily="2" charset="-79"/>
                <a:cs typeface="Varela Round" pitchFamily="2" charset="-79"/>
              </a:rPr>
              <a:t>mantém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similaridades</a:t>
            </a:r>
            <a:r>
              <a:rPr lang="en-US" sz="1300" dirty="0">
                <a:solidFill>
                  <a:srgbClr val="7030A0"/>
                </a:solidFill>
                <a:latin typeface="Varela Round" pitchFamily="2" charset="-79"/>
                <a:cs typeface="Varela Round" pitchFamily="2" charset="-79"/>
              </a:rPr>
              <a:t> entre </a:t>
            </a:r>
            <a:r>
              <a:rPr lang="en-US" sz="1300" dirty="0" err="1">
                <a:solidFill>
                  <a:srgbClr val="7030A0"/>
                </a:solidFill>
                <a:latin typeface="Varela Round" pitchFamily="2" charset="-79"/>
                <a:cs typeface="Varela Round" pitchFamily="2" charset="-79"/>
              </a:rPr>
              <a:t>os</a:t>
            </a:r>
            <a:r>
              <a:rPr lang="en-US" sz="1300" dirty="0">
                <a:solidFill>
                  <a:srgbClr val="7030A0"/>
                </a:solidFill>
                <a:latin typeface="Varela Round" pitchFamily="2" charset="-79"/>
                <a:cs typeface="Varela Round" pitchFamily="2" charset="-79"/>
              </a:rPr>
              <a:t> guias que </a:t>
            </a:r>
            <a:r>
              <a:rPr lang="en-US" sz="1300" dirty="0" err="1">
                <a:solidFill>
                  <a:srgbClr val="7030A0"/>
                </a:solidFill>
                <a:latin typeface="Varela Round" pitchFamily="2" charset="-79"/>
                <a:cs typeface="Varela Round" pitchFamily="2" charset="-79"/>
              </a:rPr>
              <a:t>sejam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comuns</a:t>
            </a:r>
            <a:r>
              <a:rPr lang="en-US" sz="1300" dirty="0">
                <a:solidFill>
                  <a:srgbClr val="7030A0"/>
                </a:solidFill>
                <a:latin typeface="Varela Round" pitchFamily="2" charset="-79"/>
                <a:cs typeface="Varela Round" pitchFamily="2" charset="-79"/>
              </a:rPr>
              <a:t> à saúde </a:t>
            </a:r>
            <a:r>
              <a:rPr lang="en-US" sz="1300" dirty="0" err="1">
                <a:solidFill>
                  <a:srgbClr val="7030A0"/>
                </a:solidFill>
                <a:latin typeface="Varela Round" pitchFamily="2" charset="-79"/>
                <a:cs typeface="Varela Round" pitchFamily="2" charset="-79"/>
              </a:rPr>
              <a:t>em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território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nacional</a:t>
            </a:r>
            <a:r>
              <a:rPr lang="en-US" sz="1300" dirty="0">
                <a:solidFill>
                  <a:srgbClr val="7030A0"/>
                </a:solidFill>
                <a:latin typeface="Varela Round" pitchFamily="2" charset="-79"/>
                <a:cs typeface="Varela Round" pitchFamily="2" charset="-79"/>
              </a:rPr>
              <a:t>;</a:t>
            </a:r>
          </a:p>
          <a:p>
            <a:pPr>
              <a:spcBef>
                <a:spcPts val="1200"/>
              </a:spcBef>
              <a:buClr>
                <a:srgbClr val="7030A0"/>
              </a:buClr>
            </a:pPr>
            <a:r>
              <a:rPr lang="en-US" sz="1300" dirty="0">
                <a:solidFill>
                  <a:srgbClr val="7030A0"/>
                </a:solidFill>
                <a:latin typeface="Varela Round" pitchFamily="2" charset="-79"/>
                <a:cs typeface="Varela Round" pitchFamily="2" charset="-79"/>
              </a:rPr>
              <a:t>O IPS </a:t>
            </a:r>
            <a:r>
              <a:rPr lang="en-US" sz="1300" dirty="0" err="1">
                <a:solidFill>
                  <a:srgbClr val="7030A0"/>
                </a:solidFill>
                <a:latin typeface="Varela Round" pitchFamily="2" charset="-79"/>
                <a:cs typeface="Varela Round" pitchFamily="2" charset="-79"/>
              </a:rPr>
              <a:t>empodera</a:t>
            </a:r>
            <a:r>
              <a:rPr lang="en-US" sz="1300" dirty="0">
                <a:solidFill>
                  <a:srgbClr val="7030A0"/>
                </a:solidFill>
                <a:latin typeface="Varela Round" pitchFamily="2" charset="-79"/>
                <a:cs typeface="Varela Round" pitchFamily="2" charset="-79"/>
              </a:rPr>
              <a:t> o </a:t>
            </a:r>
            <a:r>
              <a:rPr lang="en-US" sz="1300" dirty="0" err="1">
                <a:solidFill>
                  <a:srgbClr val="7030A0"/>
                </a:solidFill>
                <a:latin typeface="Varela Round" pitchFamily="2" charset="-79"/>
                <a:cs typeface="Varela Round" pitchFamily="2" charset="-79"/>
              </a:rPr>
              <a:t>cidadão</a:t>
            </a:r>
            <a:r>
              <a:rPr lang="en-US" sz="1300" dirty="0">
                <a:solidFill>
                  <a:srgbClr val="7030A0"/>
                </a:solidFill>
                <a:latin typeface="Varela Round" pitchFamily="2" charset="-79"/>
                <a:cs typeface="Varela Round" pitchFamily="2" charset="-79"/>
              </a:rPr>
              <a:t> o </a:t>
            </a:r>
            <a:r>
              <a:rPr lang="en-US" sz="1300" dirty="0" err="1">
                <a:solidFill>
                  <a:srgbClr val="7030A0"/>
                </a:solidFill>
                <a:latin typeface="Varela Round" pitchFamily="2" charset="-79"/>
                <a:cs typeface="Varela Round" pitchFamily="2" charset="-79"/>
              </a:rPr>
              <a:t>colocando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protagonista</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seus</a:t>
            </a:r>
            <a:r>
              <a:rPr lang="en-US" sz="1300" dirty="0">
                <a:solidFill>
                  <a:srgbClr val="7030A0"/>
                </a:solidFill>
                <a:latin typeface="Varela Round" pitchFamily="2" charset="-79"/>
                <a:cs typeface="Varela Round" pitchFamily="2" charset="-79"/>
              </a:rPr>
              <a:t> dados de </a:t>
            </a:r>
            <a:r>
              <a:rPr lang="en-US" sz="1300" dirty="0" err="1">
                <a:solidFill>
                  <a:srgbClr val="7030A0"/>
                </a:solidFill>
                <a:latin typeface="Varela Round" pitchFamily="2" charset="-79"/>
                <a:cs typeface="Varela Round" pitchFamily="2" charset="-79"/>
              </a:rPr>
              <a:t>saúde</a:t>
            </a:r>
            <a:r>
              <a:rPr lang="en-US" sz="1300" dirty="0">
                <a:solidFill>
                  <a:srgbClr val="7030A0"/>
                </a:solidFill>
                <a:latin typeface="Varela Round" pitchFamily="2" charset="-79"/>
                <a:cs typeface="Varela Round" pitchFamily="2" charset="-79"/>
              </a:rPr>
              <a:t> e com </a:t>
            </a:r>
            <a:r>
              <a:rPr lang="en-US" sz="1300" dirty="0" err="1">
                <a:solidFill>
                  <a:srgbClr val="7030A0"/>
                </a:solidFill>
                <a:latin typeface="Varela Round" pitchFamily="2" charset="-79"/>
                <a:cs typeface="Varela Round" pitchFamily="2" charset="-79"/>
              </a:rPr>
              <a:t>quem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deseja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compartilhar</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os</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mesmos</a:t>
            </a:r>
            <a:r>
              <a:rPr lang="en-US" sz="1300" dirty="0">
                <a:solidFill>
                  <a:srgbClr val="7030A0"/>
                </a:solidFill>
                <a:latin typeface="Varela Round" pitchFamily="2" charset="-79"/>
                <a:cs typeface="Varela Round" pitchFamily="2" charset="-79"/>
              </a:rPr>
              <a:t>;</a:t>
            </a:r>
          </a:p>
          <a:p>
            <a:pPr>
              <a:spcBef>
                <a:spcPts val="1200"/>
              </a:spcBef>
              <a:buClr>
                <a:srgbClr val="7030A0"/>
              </a:buClr>
            </a:pPr>
            <a:r>
              <a:rPr lang="en-US" sz="1300" dirty="0" err="1">
                <a:solidFill>
                  <a:srgbClr val="7030A0"/>
                </a:solidFill>
                <a:latin typeface="Varela Round" pitchFamily="2" charset="-79"/>
                <a:cs typeface="Varela Round" pitchFamily="2" charset="-79"/>
              </a:rPr>
              <a:t>Agradecimentos</a:t>
            </a:r>
            <a:r>
              <a:rPr lang="en-US" sz="1300" dirty="0">
                <a:solidFill>
                  <a:srgbClr val="7030A0"/>
                </a:solidFill>
                <a:latin typeface="Varela Round" pitchFamily="2" charset="-79"/>
                <a:cs typeface="Varela Round" pitchFamily="2" charset="-79"/>
              </a:rPr>
              <a:t> a </a:t>
            </a:r>
            <a:r>
              <a:rPr lang="en-US" sz="1300" dirty="0" err="1">
                <a:solidFill>
                  <a:srgbClr val="7030A0"/>
                </a:solidFill>
                <a:latin typeface="Varela Round" pitchFamily="2" charset="-79"/>
                <a:cs typeface="Varela Round" pitchFamily="2" charset="-79"/>
              </a:rPr>
              <a:t>equipe</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técnica</a:t>
            </a:r>
            <a:r>
              <a:rPr lang="en-US" sz="1300" dirty="0">
                <a:solidFill>
                  <a:srgbClr val="7030A0"/>
                </a:solidFill>
                <a:latin typeface="Varela Round" pitchFamily="2" charset="-79"/>
                <a:cs typeface="Varela Round" pitchFamily="2" charset="-79"/>
              </a:rPr>
              <a:t> da </a:t>
            </a:r>
            <a:r>
              <a:rPr lang="en-US" sz="1300" dirty="0" err="1">
                <a:solidFill>
                  <a:srgbClr val="7030A0"/>
                </a:solidFill>
                <a:latin typeface="Varela Round" pitchFamily="2" charset="-79"/>
                <a:cs typeface="Varela Round" pitchFamily="2" charset="-79"/>
              </a:rPr>
              <a:t>Coordenação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Geral</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Inovação</a:t>
            </a:r>
            <a:r>
              <a:rPr lang="en-US" sz="1300" dirty="0">
                <a:solidFill>
                  <a:srgbClr val="7030A0"/>
                </a:solidFill>
                <a:latin typeface="Varela Round" pitchFamily="2" charset="-79"/>
                <a:cs typeface="Varela Round" pitchFamily="2" charset="-79"/>
              </a:rPr>
              <a:t> e </a:t>
            </a:r>
            <a:r>
              <a:rPr lang="en-US" sz="1300" dirty="0" err="1">
                <a:solidFill>
                  <a:srgbClr val="7030A0"/>
                </a:solidFill>
                <a:latin typeface="Varela Round" pitchFamily="2" charset="-79"/>
                <a:cs typeface="Varela Round" pitchFamily="2" charset="-79"/>
              </a:rPr>
              <a:t>Informática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em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Saúde</a:t>
            </a:r>
            <a:r>
              <a:rPr lang="en-US" sz="1300" dirty="0">
                <a:solidFill>
                  <a:srgbClr val="7030A0"/>
                </a:solidFill>
                <a:latin typeface="Varela Round" pitchFamily="2" charset="-79"/>
                <a:cs typeface="Varela Round" pitchFamily="2" charset="-79"/>
              </a:rPr>
              <a:t> da SEIDIGI pela </a:t>
            </a:r>
            <a:r>
              <a:rPr lang="en-US" sz="1300" dirty="0" err="1">
                <a:solidFill>
                  <a:srgbClr val="7030A0"/>
                </a:solidFill>
                <a:latin typeface="Varela Round" pitchFamily="2" charset="-79"/>
                <a:cs typeface="Varela Round" pitchFamily="2" charset="-79"/>
              </a:rPr>
              <a:t>parceria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na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execução</a:t>
            </a:r>
            <a:r>
              <a:rPr lang="en-US" sz="1300" dirty="0">
                <a:solidFill>
                  <a:srgbClr val="7030A0"/>
                </a:solidFill>
                <a:latin typeface="Varela Round" pitchFamily="2" charset="-79"/>
                <a:cs typeface="Varela Round" pitchFamily="2" charset="-79"/>
              </a:rPr>
              <a:t> e </a:t>
            </a:r>
            <a:r>
              <a:rPr lang="en-US" sz="1300" dirty="0" err="1">
                <a:solidFill>
                  <a:srgbClr val="7030A0"/>
                </a:solidFill>
                <a:latin typeface="Varela Round" pitchFamily="2" charset="-79"/>
                <a:cs typeface="Varela Round" pitchFamily="2" charset="-79"/>
              </a:rPr>
              <a:t>gestão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deste</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projeto</a:t>
            </a:r>
            <a:r>
              <a:rPr lang="en-US" sz="1300" dirty="0">
                <a:solidFill>
                  <a:srgbClr val="7030A0"/>
                </a:solidFill>
                <a:latin typeface="Varela Round" pitchFamily="2" charset="-79"/>
                <a:cs typeface="Varela Round" pitchFamily="2" charset="-79"/>
              </a:rPr>
              <a:t>;</a:t>
            </a:r>
          </a:p>
          <a:p>
            <a:pPr>
              <a:spcBef>
                <a:spcPts val="1200"/>
              </a:spcBef>
              <a:buClr>
                <a:srgbClr val="7030A0"/>
              </a:buClr>
            </a:pPr>
            <a:r>
              <a:rPr lang="en-US" sz="1300" dirty="0" err="1">
                <a:solidFill>
                  <a:srgbClr val="7030A0"/>
                </a:solidFill>
                <a:latin typeface="Varela Round" pitchFamily="2" charset="-79"/>
                <a:cs typeface="Varela Round" pitchFamily="2" charset="-79"/>
              </a:rPr>
              <a:t>Agradecimento</a:t>
            </a:r>
            <a:r>
              <a:rPr lang="en-US" sz="1300" dirty="0">
                <a:solidFill>
                  <a:srgbClr val="7030A0"/>
                </a:solidFill>
                <a:latin typeface="Varela Round" pitchFamily="2" charset="-79"/>
                <a:cs typeface="Varela Round" pitchFamily="2" charset="-79"/>
              </a:rPr>
              <a:t> a TI/</a:t>
            </a:r>
            <a:r>
              <a:rPr lang="en-US" sz="1300" dirty="0" err="1">
                <a:solidFill>
                  <a:srgbClr val="7030A0"/>
                </a:solidFill>
                <a:latin typeface="Varela Round" pitchFamily="2" charset="-79"/>
                <a:cs typeface="Varela Round" pitchFamily="2" charset="-79"/>
              </a:rPr>
              <a:t>Informática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Clínica</a:t>
            </a:r>
            <a:r>
              <a:rPr lang="en-US" sz="1300" dirty="0">
                <a:solidFill>
                  <a:srgbClr val="7030A0"/>
                </a:solidFill>
                <a:latin typeface="Varela Round" pitchFamily="2" charset="-79"/>
                <a:cs typeface="Varela Round" pitchFamily="2" charset="-79"/>
              </a:rPr>
              <a:t> pela </a:t>
            </a:r>
            <a:r>
              <a:rPr lang="en-US" sz="1300" dirty="0" err="1">
                <a:solidFill>
                  <a:srgbClr val="7030A0"/>
                </a:solidFill>
                <a:latin typeface="Varela Round" pitchFamily="2" charset="-79"/>
                <a:cs typeface="Varela Round" pitchFamily="2" charset="-79"/>
              </a:rPr>
              <a:t>cessão</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várias</a:t>
            </a:r>
            <a:r>
              <a:rPr lang="en-US" sz="1300" dirty="0">
                <a:solidFill>
                  <a:srgbClr val="7030A0"/>
                </a:solidFill>
                <a:latin typeface="Varela Round" pitchFamily="2" charset="-79"/>
                <a:cs typeface="Varela Round" pitchFamily="2" charset="-79"/>
              </a:rPr>
              <a:t> horas de Juliana Matos para </a:t>
            </a:r>
            <a:r>
              <a:rPr lang="en-US" sz="1300" dirty="0" err="1">
                <a:solidFill>
                  <a:srgbClr val="7030A0"/>
                </a:solidFill>
                <a:latin typeface="Varela Round" pitchFamily="2" charset="-79"/>
                <a:cs typeface="Varela Round" pitchFamily="2" charset="-79"/>
              </a:rPr>
              <a:t>apoiar</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na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atualização</a:t>
            </a:r>
            <a:r>
              <a:rPr lang="en-US" sz="1300" dirty="0">
                <a:solidFill>
                  <a:srgbClr val="7030A0"/>
                </a:solidFill>
                <a:latin typeface="Varela Round" pitchFamily="2" charset="-79"/>
                <a:cs typeface="Varela Round" pitchFamily="2" charset="-79"/>
              </a:rPr>
              <a:t> da OBM, </a:t>
            </a:r>
            <a:r>
              <a:rPr lang="en-US" sz="1300" dirty="0" err="1">
                <a:solidFill>
                  <a:srgbClr val="7030A0"/>
                </a:solidFill>
                <a:latin typeface="Varela Round" pitchFamily="2" charset="-79"/>
                <a:cs typeface="Varela Round" pitchFamily="2" charset="-79"/>
              </a:rPr>
              <a:t>bem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pelas</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contribuições</a:t>
            </a:r>
            <a:r>
              <a:rPr lang="en-US" sz="1300" dirty="0">
                <a:solidFill>
                  <a:srgbClr val="7030A0"/>
                </a:solidFill>
                <a:latin typeface="Varela Round" pitchFamily="2" charset="-79"/>
                <a:cs typeface="Varela Round" pitchFamily="2" charset="-79"/>
              </a:rPr>
              <a:t> da </a:t>
            </a:r>
            <a:r>
              <a:rPr lang="en-US" sz="1300" dirty="0" err="1">
                <a:solidFill>
                  <a:srgbClr val="7030A0"/>
                </a:solidFill>
                <a:latin typeface="Varela Round" pitchFamily="2" charset="-79"/>
                <a:cs typeface="Varela Round" pitchFamily="2" charset="-79"/>
              </a:rPr>
              <a:t>equipe</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liderada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por</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Diórgenes</a:t>
            </a:r>
            <a:r>
              <a:rPr lang="en-US" sz="1300" dirty="0">
                <a:solidFill>
                  <a:srgbClr val="7030A0"/>
                </a:solidFill>
                <a:latin typeface="Varela Round" pitchFamily="2" charset="-79"/>
                <a:cs typeface="Varela Round" pitchFamily="2" charset="-79"/>
              </a:rPr>
              <a:t>;</a:t>
            </a:r>
          </a:p>
          <a:p>
            <a:pPr>
              <a:spcBef>
                <a:spcPts val="1200"/>
              </a:spcBef>
              <a:buClr>
                <a:srgbClr val="7030A0"/>
              </a:buClr>
            </a:pPr>
            <a:r>
              <a:rPr lang="en-US" sz="1300" dirty="0" err="1">
                <a:solidFill>
                  <a:srgbClr val="7030A0"/>
                </a:solidFill>
                <a:latin typeface="Varela Round" pitchFamily="2" charset="-79"/>
                <a:cs typeface="Varela Round" pitchFamily="2" charset="-79"/>
              </a:rPr>
              <a:t>Perspectivas</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mais</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trabalho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em</a:t>
            </a:r>
            <a:r>
              <a:rPr lang="en-US" sz="1300" dirty="0">
                <a:solidFill>
                  <a:srgbClr val="7030A0"/>
                </a:solidFill>
                <a:latin typeface="Varela Round" pitchFamily="2" charset="-79"/>
                <a:cs typeface="Varela Round" pitchFamily="2" charset="-79"/>
              </a:rPr>
              <a:t> conjunto com a TI/</a:t>
            </a:r>
            <a:r>
              <a:rPr lang="en-US" sz="1300" dirty="0" err="1">
                <a:solidFill>
                  <a:srgbClr val="7030A0"/>
                </a:solidFill>
                <a:latin typeface="Varela Round" pitchFamily="2" charset="-79"/>
                <a:cs typeface="Varela Round" pitchFamily="2" charset="-79"/>
              </a:rPr>
              <a:t>Informática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Clínica</a:t>
            </a:r>
            <a:r>
              <a:rPr lang="en-US" sz="1300" dirty="0">
                <a:solidFill>
                  <a:srgbClr val="7030A0"/>
                </a:solidFill>
                <a:latin typeface="Varela Round" pitchFamily="2" charset="-79"/>
                <a:cs typeface="Varela Round" pitchFamily="2" charset="-79"/>
              </a:rPr>
              <a:t>  do HSL.</a:t>
            </a:r>
          </a:p>
          <a:p>
            <a:pPr>
              <a:spcBef>
                <a:spcPts val="1200"/>
              </a:spcBef>
              <a:buClr>
                <a:srgbClr val="7030A0"/>
              </a:buClr>
            </a:pPr>
            <a:endParaRPr lang="en-US" sz="1300" b="1" dirty="0">
              <a:solidFill>
                <a:srgbClr val="7030A0"/>
              </a:solidFill>
              <a:latin typeface="Varela Round" pitchFamily="2" charset="-79"/>
              <a:cs typeface="Varela Round" pitchFamily="2" charset="-79"/>
            </a:endParaRPr>
          </a:p>
          <a:p>
            <a:pPr>
              <a:spcBef>
                <a:spcPts val="1200"/>
              </a:spcBef>
              <a:buClr>
                <a:srgbClr val="7030A0"/>
              </a:buClr>
            </a:pPr>
            <a:endParaRPr lang="en-US" b="1" dirty="0">
              <a:solidFill>
                <a:srgbClr val="7030A0"/>
              </a:solidFill>
              <a:latin typeface="Varela Round" pitchFamily="2" charset="-79"/>
              <a:cs typeface="Varela Round" pitchFamily="2" charset="-79"/>
            </a:endParaRPr>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2042040" y="297626"/>
            <a:ext cx="4126451" cy="553998"/>
          </a:xfrm>
          <a:prstGeom prst="rect">
            <a:avLst/>
          </a:prstGeom>
          <a:noFill/>
        </p:spPr>
        <p:txBody>
          <a:bodyPr wrap="none" rtlCol="0">
            <a:spAutoFit/>
          </a:bodyPr>
          <a:lstStyle/>
          <a:p>
            <a:r>
              <a:rPr lang="en-BR" sz="3000" dirty="0">
                <a:solidFill>
                  <a:srgbClr val="7030A0"/>
                </a:solidFill>
                <a:latin typeface="Varela Round" pitchFamily="2" charset="-79"/>
                <a:cs typeface="Varela Round" pitchFamily="2" charset="-79"/>
              </a:rPr>
              <a:t>Considerações Finais </a:t>
            </a:r>
          </a:p>
        </p:txBody>
      </p:sp>
      <p:grpSp>
        <p:nvGrpSpPr>
          <p:cNvPr id="2" name="Google Shape;73;p15">
            <a:extLst>
              <a:ext uri="{FF2B5EF4-FFF2-40B4-BE49-F238E27FC236}">
                <a16:creationId xmlns:a16="http://schemas.microsoft.com/office/drawing/2014/main" id="{EDE341C8-2C8E-8457-C27D-AD94AB8ED07E}"/>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E2AEC2EC-7DA7-8776-5089-13187423ACC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1DD2509-8F21-7208-738B-BE864015DA7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FF5D2A8C-1231-2575-3AE2-2C83AB158B9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987F46B0-C24C-5A04-ADD6-EC418AF4821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43729487-E35D-1DBA-E3A7-9549EE9AC18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773A23F4-F78C-59B9-EE18-1C373FF70A0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5C741E4F-0FBD-D57F-715D-FB3F41DB9783}"/>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06869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t>
            </a:r>
            <a:r>
              <a:rPr lang="pt-BR" sz="900" b="1" dirty="0" err="1">
                <a:solidFill>
                  <a:schemeClr val="tx1">
                    <a:lumMod val="50000"/>
                  </a:schemeClr>
                </a:solidFill>
              </a:rPr>
              <a:t>admnistração</a:t>
            </a:r>
            <a:endParaRPr lang="pt-BR" sz="9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XXX/23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HSL: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2.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Simple Light</Template>
  <TotalTime>920</TotalTime>
  <Words>2631</Words>
  <Application>Microsoft Macintosh PowerPoint</Application>
  <PresentationFormat>On-screen Show (16:9)</PresentationFormat>
  <Paragraphs>356</Paragraphs>
  <Slides>49</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vt:lpstr>
      <vt:lpstr>Calibri</vt:lpstr>
      <vt:lpstr>Capriola</vt:lpstr>
      <vt:lpstr>DM Sans</vt:lpstr>
      <vt:lpstr>Gotham Black</vt:lpstr>
      <vt:lpstr>Graphik</vt:lpstr>
      <vt:lpstr>Helvetica Neue</vt:lpstr>
      <vt:lpstr>Open Sans</vt:lpstr>
      <vt:lpstr>Sniglet</vt:lpstr>
      <vt:lpstr>Varela Round</vt:lpstr>
      <vt:lpstr>Verdana</vt:lpstr>
      <vt:lpstr>Simple Light</vt:lpstr>
      <vt:lpstr>PowerPoint Presentation</vt:lpstr>
      <vt:lpstr>Agenda</vt:lpstr>
      <vt:lpstr>Atualização OBM</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PROJETO PROADI IPS-BRASIL</vt:lpstr>
      <vt:lpstr>IPS –Brasil – objetivos específicos</vt:lpstr>
      <vt:lpstr>FASES DA CONSTRUÇÃO DO IPS</vt:lpstr>
      <vt:lpstr>PowerPoint Presentation</vt:lpstr>
      <vt:lpstr>FASES DA CONSTRUÇÃO DO IPS</vt:lpstr>
      <vt:lpstr>PowerPoint Presentation</vt:lpstr>
      <vt:lpstr>Mapeamento BRImunobiológicos – SNOMED IPS</vt:lpstr>
      <vt:lpstr>Mapeamento BRImunobiológicos – SNOMED IPS</vt:lpstr>
      <vt:lpstr>Mapeamento BRImunobiológicos – SNOMED IPS </vt:lpstr>
      <vt:lpstr>Inserção dos códigos brasileiros de Imunobiológicos no elecon SNOMED e SNOMED-IPS está confirmado para a versão de 2024 do IPS/GPS via HL7</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Conclusão Conectatona</vt:lpstr>
      <vt:lpstr>PowerPoint Presentation</vt:lpstr>
      <vt:lpstr>PowerPoint Presentation</vt:lpstr>
      <vt:lpstr>PowerPoint Presentation</vt:lpstr>
      <vt:lpstr>PowerPoint Presentation</vt:lpstr>
      <vt:lpstr>Contribuições do Projeto IPS para Governança de Dados na RNDS</vt:lpstr>
      <vt:lpstr>A importância de incorporar um Serviço de Terminologia no MS</vt:lpstr>
      <vt:lpstr>Importância do GI IPS Brasil para RNDS</vt:lpstr>
      <vt:lpstr>Próximos Passos</vt:lpstr>
      <vt:lpstr>Participações em eventos</vt:lpstr>
      <vt:lpstr>Participações em eventos</vt:lpstr>
      <vt:lpstr>Enviados para publicação</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6</cp:revision>
  <dcterms:created xsi:type="dcterms:W3CDTF">2023-12-18T21:24:32Z</dcterms:created>
  <dcterms:modified xsi:type="dcterms:W3CDTF">2023-12-19T12:53:09Z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